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7"/>
  </p:notesMasterIdLst>
  <p:sldIdLst>
    <p:sldId id="258"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6" d="100"/>
          <a:sy n="136" d="100"/>
        </p:scale>
        <p:origin x="-1664"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CAFFCF-1A6F-4750-ACA9-39E165BB9A75}" type="datetimeFigureOut">
              <a:rPr lang="en-GB" smtClean="0"/>
              <a:t>17/06/2014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121A99-A93A-4D7B-A457-61E92283738F}" type="slidenum">
              <a:rPr lang="en-GB" smtClean="0"/>
              <a:t>‹#›</a:t>
            </a:fld>
            <a:endParaRPr lang="en-GB"/>
          </a:p>
        </p:txBody>
      </p:sp>
    </p:spTree>
    <p:extLst>
      <p:ext uri="{BB962C8B-B14F-4D97-AF65-F5344CB8AC3E}">
        <p14:creationId xmlns:p14="http://schemas.microsoft.com/office/powerpoint/2010/main" val="2693200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1</a:t>
            </a:fld>
            <a:endParaRPr lang="en-GB"/>
          </a:p>
        </p:txBody>
      </p:sp>
    </p:spTree>
    <p:extLst>
      <p:ext uri="{BB962C8B-B14F-4D97-AF65-F5344CB8AC3E}">
        <p14:creationId xmlns:p14="http://schemas.microsoft.com/office/powerpoint/2010/main" val="2665276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10</a:t>
            </a:fld>
            <a:endParaRPr lang="en-GB"/>
          </a:p>
        </p:txBody>
      </p:sp>
    </p:spTree>
    <p:extLst>
      <p:ext uri="{BB962C8B-B14F-4D97-AF65-F5344CB8AC3E}">
        <p14:creationId xmlns:p14="http://schemas.microsoft.com/office/powerpoint/2010/main" val="3713528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11</a:t>
            </a:fld>
            <a:endParaRPr lang="en-GB"/>
          </a:p>
        </p:txBody>
      </p:sp>
    </p:spTree>
    <p:extLst>
      <p:ext uri="{BB962C8B-B14F-4D97-AF65-F5344CB8AC3E}">
        <p14:creationId xmlns:p14="http://schemas.microsoft.com/office/powerpoint/2010/main" val="4091795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12</a:t>
            </a:fld>
            <a:endParaRPr lang="en-GB"/>
          </a:p>
        </p:txBody>
      </p:sp>
    </p:spTree>
    <p:extLst>
      <p:ext uri="{BB962C8B-B14F-4D97-AF65-F5344CB8AC3E}">
        <p14:creationId xmlns:p14="http://schemas.microsoft.com/office/powerpoint/2010/main" val="2651453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13</a:t>
            </a:fld>
            <a:endParaRPr lang="en-GB"/>
          </a:p>
        </p:txBody>
      </p:sp>
    </p:spTree>
    <p:extLst>
      <p:ext uri="{BB962C8B-B14F-4D97-AF65-F5344CB8AC3E}">
        <p14:creationId xmlns:p14="http://schemas.microsoft.com/office/powerpoint/2010/main" val="8667787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14</a:t>
            </a:fld>
            <a:endParaRPr lang="en-GB"/>
          </a:p>
        </p:txBody>
      </p:sp>
    </p:spTree>
    <p:extLst>
      <p:ext uri="{BB962C8B-B14F-4D97-AF65-F5344CB8AC3E}">
        <p14:creationId xmlns:p14="http://schemas.microsoft.com/office/powerpoint/2010/main" val="1576035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15</a:t>
            </a:fld>
            <a:endParaRPr lang="en-GB"/>
          </a:p>
        </p:txBody>
      </p:sp>
    </p:spTree>
    <p:extLst>
      <p:ext uri="{BB962C8B-B14F-4D97-AF65-F5344CB8AC3E}">
        <p14:creationId xmlns:p14="http://schemas.microsoft.com/office/powerpoint/2010/main" val="21742415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16</a:t>
            </a:fld>
            <a:endParaRPr lang="en-GB"/>
          </a:p>
        </p:txBody>
      </p:sp>
    </p:spTree>
    <p:extLst>
      <p:ext uri="{BB962C8B-B14F-4D97-AF65-F5344CB8AC3E}">
        <p14:creationId xmlns:p14="http://schemas.microsoft.com/office/powerpoint/2010/main" val="8407353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17</a:t>
            </a:fld>
            <a:endParaRPr lang="en-GB"/>
          </a:p>
        </p:txBody>
      </p:sp>
    </p:spTree>
    <p:extLst>
      <p:ext uri="{BB962C8B-B14F-4D97-AF65-F5344CB8AC3E}">
        <p14:creationId xmlns:p14="http://schemas.microsoft.com/office/powerpoint/2010/main" val="20703366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18</a:t>
            </a:fld>
            <a:endParaRPr lang="en-GB"/>
          </a:p>
        </p:txBody>
      </p:sp>
    </p:spTree>
    <p:extLst>
      <p:ext uri="{BB962C8B-B14F-4D97-AF65-F5344CB8AC3E}">
        <p14:creationId xmlns:p14="http://schemas.microsoft.com/office/powerpoint/2010/main" val="2528822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19</a:t>
            </a:fld>
            <a:endParaRPr lang="en-GB"/>
          </a:p>
        </p:txBody>
      </p:sp>
    </p:spTree>
    <p:extLst>
      <p:ext uri="{BB962C8B-B14F-4D97-AF65-F5344CB8AC3E}">
        <p14:creationId xmlns:p14="http://schemas.microsoft.com/office/powerpoint/2010/main" val="1423921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2</a:t>
            </a:fld>
            <a:endParaRPr lang="en-GB"/>
          </a:p>
        </p:txBody>
      </p:sp>
    </p:spTree>
    <p:extLst>
      <p:ext uri="{BB962C8B-B14F-4D97-AF65-F5344CB8AC3E}">
        <p14:creationId xmlns:p14="http://schemas.microsoft.com/office/powerpoint/2010/main" val="15897425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20</a:t>
            </a:fld>
            <a:endParaRPr lang="en-GB"/>
          </a:p>
        </p:txBody>
      </p:sp>
    </p:spTree>
    <p:extLst>
      <p:ext uri="{BB962C8B-B14F-4D97-AF65-F5344CB8AC3E}">
        <p14:creationId xmlns:p14="http://schemas.microsoft.com/office/powerpoint/2010/main" val="27833964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21</a:t>
            </a:fld>
            <a:endParaRPr lang="en-GB"/>
          </a:p>
        </p:txBody>
      </p:sp>
    </p:spTree>
    <p:extLst>
      <p:ext uri="{BB962C8B-B14F-4D97-AF65-F5344CB8AC3E}">
        <p14:creationId xmlns:p14="http://schemas.microsoft.com/office/powerpoint/2010/main" val="3506808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22</a:t>
            </a:fld>
            <a:endParaRPr lang="en-GB"/>
          </a:p>
        </p:txBody>
      </p:sp>
    </p:spTree>
    <p:extLst>
      <p:ext uri="{BB962C8B-B14F-4D97-AF65-F5344CB8AC3E}">
        <p14:creationId xmlns:p14="http://schemas.microsoft.com/office/powerpoint/2010/main" val="33231461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23</a:t>
            </a:fld>
            <a:endParaRPr lang="en-GB"/>
          </a:p>
        </p:txBody>
      </p:sp>
    </p:spTree>
    <p:extLst>
      <p:ext uri="{BB962C8B-B14F-4D97-AF65-F5344CB8AC3E}">
        <p14:creationId xmlns:p14="http://schemas.microsoft.com/office/powerpoint/2010/main" val="41322327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24</a:t>
            </a:fld>
            <a:endParaRPr lang="en-GB"/>
          </a:p>
        </p:txBody>
      </p:sp>
    </p:spTree>
    <p:extLst>
      <p:ext uri="{BB962C8B-B14F-4D97-AF65-F5344CB8AC3E}">
        <p14:creationId xmlns:p14="http://schemas.microsoft.com/office/powerpoint/2010/main" val="22807099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25</a:t>
            </a:fld>
            <a:endParaRPr lang="en-GB"/>
          </a:p>
        </p:txBody>
      </p:sp>
    </p:spTree>
    <p:extLst>
      <p:ext uri="{BB962C8B-B14F-4D97-AF65-F5344CB8AC3E}">
        <p14:creationId xmlns:p14="http://schemas.microsoft.com/office/powerpoint/2010/main" val="596332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3</a:t>
            </a:fld>
            <a:endParaRPr lang="en-GB"/>
          </a:p>
        </p:txBody>
      </p:sp>
    </p:spTree>
    <p:extLst>
      <p:ext uri="{BB962C8B-B14F-4D97-AF65-F5344CB8AC3E}">
        <p14:creationId xmlns:p14="http://schemas.microsoft.com/office/powerpoint/2010/main" val="946624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4</a:t>
            </a:fld>
            <a:endParaRPr lang="en-GB"/>
          </a:p>
        </p:txBody>
      </p:sp>
    </p:spTree>
    <p:extLst>
      <p:ext uri="{BB962C8B-B14F-4D97-AF65-F5344CB8AC3E}">
        <p14:creationId xmlns:p14="http://schemas.microsoft.com/office/powerpoint/2010/main" val="772380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5</a:t>
            </a:fld>
            <a:endParaRPr lang="en-GB"/>
          </a:p>
        </p:txBody>
      </p:sp>
    </p:spTree>
    <p:extLst>
      <p:ext uri="{BB962C8B-B14F-4D97-AF65-F5344CB8AC3E}">
        <p14:creationId xmlns:p14="http://schemas.microsoft.com/office/powerpoint/2010/main" val="1837760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6</a:t>
            </a:fld>
            <a:endParaRPr lang="en-GB"/>
          </a:p>
        </p:txBody>
      </p:sp>
    </p:spTree>
    <p:extLst>
      <p:ext uri="{BB962C8B-B14F-4D97-AF65-F5344CB8AC3E}">
        <p14:creationId xmlns:p14="http://schemas.microsoft.com/office/powerpoint/2010/main" val="4041537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7</a:t>
            </a:fld>
            <a:endParaRPr lang="en-GB"/>
          </a:p>
        </p:txBody>
      </p:sp>
    </p:spTree>
    <p:extLst>
      <p:ext uri="{BB962C8B-B14F-4D97-AF65-F5344CB8AC3E}">
        <p14:creationId xmlns:p14="http://schemas.microsoft.com/office/powerpoint/2010/main" val="1676679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8</a:t>
            </a:fld>
            <a:endParaRPr lang="en-GB"/>
          </a:p>
        </p:txBody>
      </p:sp>
    </p:spTree>
    <p:extLst>
      <p:ext uri="{BB962C8B-B14F-4D97-AF65-F5344CB8AC3E}">
        <p14:creationId xmlns:p14="http://schemas.microsoft.com/office/powerpoint/2010/main" val="2366773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9</a:t>
            </a:fld>
            <a:endParaRPr lang="en-GB"/>
          </a:p>
        </p:txBody>
      </p:sp>
    </p:spTree>
    <p:extLst>
      <p:ext uri="{BB962C8B-B14F-4D97-AF65-F5344CB8AC3E}">
        <p14:creationId xmlns:p14="http://schemas.microsoft.com/office/powerpoint/2010/main" val="2460132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7A69D90-BAEB-4A95-BC27-91A86CFD8E13}" type="datetime1">
              <a:rPr lang="en-GB" smtClean="0"/>
              <a:t>17/06/2014</a:t>
            </a:fld>
            <a:endParaRPr lang="en-GB"/>
          </a:p>
        </p:txBody>
      </p:sp>
      <p:sp>
        <p:nvSpPr>
          <p:cNvPr id="5" name="Footer Placeholder 4"/>
          <p:cNvSpPr>
            <a:spLocks noGrp="1"/>
          </p:cNvSpPr>
          <p:nvPr>
            <p:ph type="ftr" sz="quarter" idx="11"/>
          </p:nvPr>
        </p:nvSpPr>
        <p:spPr/>
        <p:txBody>
          <a:bodyPr/>
          <a:lstStyle/>
          <a:p>
            <a:r>
              <a:rPr lang="en-GB" smtClean="0"/>
              <a:t>author</a:t>
            </a:r>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1927641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A25084-192F-4862-802E-769C27BBDB14}" type="datetime1">
              <a:rPr lang="en-GB" smtClean="0"/>
              <a:t>17/06/2014</a:t>
            </a:fld>
            <a:endParaRPr lang="en-GB"/>
          </a:p>
        </p:txBody>
      </p:sp>
      <p:sp>
        <p:nvSpPr>
          <p:cNvPr id="5" name="Footer Placeholder 4"/>
          <p:cNvSpPr>
            <a:spLocks noGrp="1"/>
          </p:cNvSpPr>
          <p:nvPr>
            <p:ph type="ftr" sz="quarter" idx="11"/>
          </p:nvPr>
        </p:nvSpPr>
        <p:spPr/>
        <p:txBody>
          <a:bodyPr/>
          <a:lstStyle/>
          <a:p>
            <a:r>
              <a:rPr lang="en-GB" smtClean="0"/>
              <a:t>author</a:t>
            </a:r>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953276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78242D9-63F6-49EC-BEF2-27B39F02621B}" type="datetime1">
              <a:rPr lang="en-GB" smtClean="0"/>
              <a:t>17/06/2014</a:t>
            </a:fld>
            <a:endParaRPr lang="en-GB"/>
          </a:p>
        </p:txBody>
      </p:sp>
      <p:sp>
        <p:nvSpPr>
          <p:cNvPr id="5" name="Footer Placeholder 4"/>
          <p:cNvSpPr>
            <a:spLocks noGrp="1"/>
          </p:cNvSpPr>
          <p:nvPr>
            <p:ph type="ftr" sz="quarter" idx="11"/>
          </p:nvPr>
        </p:nvSpPr>
        <p:spPr/>
        <p:txBody>
          <a:bodyPr/>
          <a:lstStyle/>
          <a:p>
            <a:r>
              <a:rPr lang="en-GB" smtClean="0"/>
              <a:t>author</a:t>
            </a:r>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770760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C91C2ACE-B08C-432B-90F0-787A1CCD38C3}" type="datetime1">
              <a:rPr lang="en-GB" smtClean="0"/>
              <a:t>17/06/2014</a:t>
            </a:fld>
            <a:endParaRPr lang="en-GB"/>
          </a:p>
        </p:txBody>
      </p:sp>
      <p:sp>
        <p:nvSpPr>
          <p:cNvPr id="5" name="Footer Placeholder 4"/>
          <p:cNvSpPr>
            <a:spLocks noGrp="1"/>
          </p:cNvSpPr>
          <p:nvPr>
            <p:ph type="ftr" sz="quarter" idx="11"/>
          </p:nvPr>
        </p:nvSpPr>
        <p:spPr/>
        <p:txBody>
          <a:bodyPr/>
          <a:lstStyle/>
          <a:p>
            <a:r>
              <a:rPr lang="en-GB" smtClean="0"/>
              <a:t>author</a:t>
            </a:r>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18569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671874-DF39-4C2E-A080-F4879A3754EF}" type="datetime1">
              <a:rPr lang="en-GB" smtClean="0"/>
              <a:t>17/06/2014</a:t>
            </a:fld>
            <a:endParaRPr lang="en-GB"/>
          </a:p>
        </p:txBody>
      </p:sp>
      <p:sp>
        <p:nvSpPr>
          <p:cNvPr id="5" name="Footer Placeholder 4"/>
          <p:cNvSpPr>
            <a:spLocks noGrp="1"/>
          </p:cNvSpPr>
          <p:nvPr>
            <p:ph type="ftr" sz="quarter" idx="11"/>
          </p:nvPr>
        </p:nvSpPr>
        <p:spPr/>
        <p:txBody>
          <a:bodyPr/>
          <a:lstStyle/>
          <a:p>
            <a:r>
              <a:rPr lang="en-GB" smtClean="0"/>
              <a:t>author</a:t>
            </a:r>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3556488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61AE13C-1FDF-46D6-BA0C-0CF8DC3DF2FC}" type="datetime1">
              <a:rPr lang="en-GB" smtClean="0"/>
              <a:t>17/06/2014</a:t>
            </a:fld>
            <a:endParaRPr lang="en-GB"/>
          </a:p>
        </p:txBody>
      </p:sp>
      <p:sp>
        <p:nvSpPr>
          <p:cNvPr id="6" name="Footer Placeholder 5"/>
          <p:cNvSpPr>
            <a:spLocks noGrp="1"/>
          </p:cNvSpPr>
          <p:nvPr>
            <p:ph type="ftr" sz="quarter" idx="11"/>
          </p:nvPr>
        </p:nvSpPr>
        <p:spPr/>
        <p:txBody>
          <a:bodyPr/>
          <a:lstStyle/>
          <a:p>
            <a:r>
              <a:rPr lang="en-GB" smtClean="0"/>
              <a:t>author</a:t>
            </a:r>
            <a:endParaRPr lang="en-GB"/>
          </a:p>
        </p:txBody>
      </p:sp>
      <p:sp>
        <p:nvSpPr>
          <p:cNvPr id="7" name="Slide Number Placeholder 6"/>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674649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C931883-A96A-44D5-B9FC-CE19D431AB5C}" type="datetime1">
              <a:rPr lang="en-GB" smtClean="0"/>
              <a:t>17/06/2014</a:t>
            </a:fld>
            <a:endParaRPr lang="en-GB"/>
          </a:p>
        </p:txBody>
      </p:sp>
      <p:sp>
        <p:nvSpPr>
          <p:cNvPr id="8" name="Footer Placeholder 7"/>
          <p:cNvSpPr>
            <a:spLocks noGrp="1"/>
          </p:cNvSpPr>
          <p:nvPr>
            <p:ph type="ftr" sz="quarter" idx="11"/>
          </p:nvPr>
        </p:nvSpPr>
        <p:spPr/>
        <p:txBody>
          <a:bodyPr/>
          <a:lstStyle/>
          <a:p>
            <a:r>
              <a:rPr lang="en-GB" smtClean="0"/>
              <a:t>author</a:t>
            </a:r>
            <a:endParaRPr lang="en-GB"/>
          </a:p>
        </p:txBody>
      </p:sp>
      <p:sp>
        <p:nvSpPr>
          <p:cNvPr id="9" name="Slide Number Placeholder 8"/>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1600861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73B4F50A-15A2-42B2-A35B-FDB94E65555A}" type="datetime1">
              <a:rPr lang="en-GB" smtClean="0"/>
              <a:t>17/06/2014</a:t>
            </a:fld>
            <a:endParaRPr lang="en-GB"/>
          </a:p>
        </p:txBody>
      </p:sp>
      <p:sp>
        <p:nvSpPr>
          <p:cNvPr id="4" name="Footer Placeholder 3"/>
          <p:cNvSpPr>
            <a:spLocks noGrp="1"/>
          </p:cNvSpPr>
          <p:nvPr>
            <p:ph type="ftr" sz="quarter" idx="11"/>
          </p:nvPr>
        </p:nvSpPr>
        <p:spPr/>
        <p:txBody>
          <a:bodyPr/>
          <a:lstStyle/>
          <a:p>
            <a:r>
              <a:rPr lang="en-GB" smtClean="0"/>
              <a:t>author</a:t>
            </a:r>
            <a:endParaRPr lang="en-GB"/>
          </a:p>
        </p:txBody>
      </p:sp>
      <p:sp>
        <p:nvSpPr>
          <p:cNvPr id="5" name="Slide Number Placeholder 4"/>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4081233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0C5710-F28D-4534-A57B-BEE09E2F821C}" type="datetime1">
              <a:rPr lang="en-GB" smtClean="0"/>
              <a:t>17/06/2014</a:t>
            </a:fld>
            <a:endParaRPr lang="en-GB" dirty="0"/>
          </a:p>
        </p:txBody>
      </p:sp>
      <p:sp>
        <p:nvSpPr>
          <p:cNvPr id="3" name="Footer Placeholder 2"/>
          <p:cNvSpPr>
            <a:spLocks noGrp="1"/>
          </p:cNvSpPr>
          <p:nvPr>
            <p:ph type="ftr" sz="quarter" idx="11"/>
          </p:nvPr>
        </p:nvSpPr>
        <p:spPr/>
        <p:txBody>
          <a:bodyPr/>
          <a:lstStyle/>
          <a:p>
            <a:r>
              <a:rPr lang="en-GB" dirty="0" smtClean="0"/>
              <a:t>author</a:t>
            </a:r>
            <a:endParaRPr lang="en-GB" dirty="0"/>
          </a:p>
        </p:txBody>
      </p:sp>
      <p:sp>
        <p:nvSpPr>
          <p:cNvPr id="4" name="Slide Number Placeholder 3"/>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189661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9870F774-7D4D-45C4-8F1F-D26225330C57}" type="datetime1">
              <a:rPr lang="en-GB" smtClean="0"/>
              <a:t>17/06/2014</a:t>
            </a:fld>
            <a:endParaRPr lang="en-GB"/>
          </a:p>
        </p:txBody>
      </p:sp>
      <p:sp>
        <p:nvSpPr>
          <p:cNvPr id="6" name="Footer Placeholder 5"/>
          <p:cNvSpPr>
            <a:spLocks noGrp="1"/>
          </p:cNvSpPr>
          <p:nvPr>
            <p:ph type="ftr" sz="quarter" idx="11"/>
          </p:nvPr>
        </p:nvSpPr>
        <p:spPr/>
        <p:txBody>
          <a:bodyPr/>
          <a:lstStyle/>
          <a:p>
            <a:r>
              <a:rPr lang="en-GB" smtClean="0"/>
              <a:t>author</a:t>
            </a:r>
            <a:endParaRPr lang="en-GB"/>
          </a:p>
        </p:txBody>
      </p:sp>
      <p:sp>
        <p:nvSpPr>
          <p:cNvPr id="7" name="Slide Number Placeholder 6"/>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1562736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A04DB1-BD31-4226-995E-D010C07A26A6}" type="datetime1">
              <a:rPr lang="en-GB" smtClean="0"/>
              <a:t>17/06/2014</a:t>
            </a:fld>
            <a:endParaRPr lang="en-GB"/>
          </a:p>
        </p:txBody>
      </p:sp>
      <p:sp>
        <p:nvSpPr>
          <p:cNvPr id="6" name="Footer Placeholder 5"/>
          <p:cNvSpPr>
            <a:spLocks noGrp="1"/>
          </p:cNvSpPr>
          <p:nvPr>
            <p:ph type="ftr" sz="quarter" idx="11"/>
          </p:nvPr>
        </p:nvSpPr>
        <p:spPr/>
        <p:txBody>
          <a:bodyPr/>
          <a:lstStyle/>
          <a:p>
            <a:r>
              <a:rPr lang="en-GB" smtClean="0"/>
              <a:t>author</a:t>
            </a:r>
            <a:endParaRPr lang="en-GB"/>
          </a:p>
        </p:txBody>
      </p:sp>
      <p:sp>
        <p:nvSpPr>
          <p:cNvPr id="7" name="Slide Number Placeholder 6"/>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6572443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3092FE-9BB1-43B0-95B5-8CC5C89352CB}" type="datetime1">
              <a:rPr lang="en-GB" smtClean="0"/>
              <a:t>17/06/2014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author</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97383A-60EC-4720-B4F7-3F8B7072D89A}" type="slidenum">
              <a:rPr lang="en-GB" smtClean="0"/>
              <a:t>‹#›</a:t>
            </a:fld>
            <a:endParaRPr lang="en-GB"/>
          </a:p>
        </p:txBody>
      </p:sp>
    </p:spTree>
    <p:extLst>
      <p:ext uri="{BB962C8B-B14F-4D97-AF65-F5344CB8AC3E}">
        <p14:creationId xmlns:p14="http://schemas.microsoft.com/office/powerpoint/2010/main" val="294561212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spcBef>
          <a:spcPct val="0"/>
        </a:spcBef>
        <a:buNone/>
        <a:defRPr sz="4400" kern="1200">
          <a:solidFill>
            <a:schemeClr val="tx1"/>
          </a:solidFill>
          <a:latin typeface="Arial Black" panose="020B0A04020102020204" pitchFamily="34" charset="0"/>
          <a:ea typeface="+mj-ea"/>
          <a:cs typeface="+mj-cs"/>
        </a:defRPr>
      </a:lvl1pPr>
    </p:titleStyle>
    <p:bodyStyle>
      <a:lvl1pPr marL="447675" indent="-447675" algn="l" defTabSz="914400" rtl="0" eaLnBrk="1" latinLnBrk="0" hangingPunct="1">
        <a:spcBef>
          <a:spcPts val="600"/>
        </a:spcBef>
        <a:buFont typeface="Wingdings" panose="05000000000000000000" pitchFamily="2" charset="2"/>
        <a:buChar char="q"/>
        <a:defRPr sz="2800" kern="1200">
          <a:solidFill>
            <a:schemeClr val="tx1"/>
          </a:solidFill>
          <a:latin typeface="Arial" panose="020B0604020202020204" pitchFamily="34" charset="0"/>
          <a:ea typeface="+mn-ea"/>
          <a:cs typeface="Arial" panose="020B0604020202020204" pitchFamily="34" charset="0"/>
        </a:defRPr>
      </a:lvl1pPr>
      <a:lvl2pPr marL="895350" indent="-355600" algn="l" defTabSz="914400" rtl="0" eaLnBrk="1" latinLnBrk="0" hangingPunct="1">
        <a:spcBef>
          <a:spcPts val="600"/>
        </a:spcBef>
        <a:buFont typeface="Wingdings" panose="05000000000000000000" pitchFamily="2" charset="2"/>
        <a:buChar char="Ø"/>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ts val="6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ts val="6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ts val="6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jpeg"/><Relationship Id="rId5" Type="http://schemas.openxmlformats.org/officeDocument/2006/relationships/image" Target="../media/image3.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90357" y="2132856"/>
            <a:ext cx="8208912" cy="1944216"/>
          </a:xfrm>
        </p:spPr>
        <p:txBody>
          <a:bodyPr/>
          <a:lstStyle/>
          <a:p>
            <a:r>
              <a:rPr lang="en-US" sz="4800" dirty="0" smtClean="0"/>
              <a:t>Statistical Methods</a:t>
            </a:r>
            <a:r>
              <a:rPr lang="en-US" sz="4800" dirty="0"/>
              <a:t/>
            </a:r>
            <a:br>
              <a:rPr lang="en-US" sz="4800" dirty="0"/>
            </a:br>
            <a:r>
              <a:rPr lang="en-US" sz="4800" dirty="0"/>
              <a:t>5. Charts in Excel</a:t>
            </a:r>
            <a:endParaRPr lang="en-US" sz="4800" dirty="0" smtClean="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4208" y="4964916"/>
            <a:ext cx="2457450" cy="933450"/>
          </a:xfrm>
          <a:prstGeom prst="rect">
            <a:avLst/>
          </a:prstGeom>
          <a:ln>
            <a:noFill/>
          </a:ln>
        </p:spPr>
      </p:pic>
      <p:sp>
        <p:nvSpPr>
          <p:cNvPr id="3" name="TextBox 2"/>
          <p:cNvSpPr txBox="1"/>
          <p:nvPr/>
        </p:nvSpPr>
        <p:spPr>
          <a:xfrm>
            <a:off x="288658" y="4953942"/>
            <a:ext cx="6083542" cy="923330"/>
          </a:xfrm>
          <a:prstGeom prst="rect">
            <a:avLst/>
          </a:prstGeom>
          <a:noFill/>
        </p:spPr>
        <p:txBody>
          <a:bodyPr wrap="square" rtlCol="0">
            <a:spAutoFit/>
          </a:bodyPr>
          <a:lstStyle/>
          <a:p>
            <a:pPr algn="ctr"/>
            <a:r>
              <a:rPr lang="en-GB" dirty="0" smtClean="0"/>
              <a:t>Based on materials provided by Coventry University and Loughborough University under a National HE STEM Programme Practice Transfer Adopters grant</a:t>
            </a:r>
            <a:endParaRPr lang="en-GB"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7" name="TextBox 6"/>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8" name="TextBox 7"/>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86624" y="358541"/>
            <a:ext cx="2147427" cy="834590"/>
          </a:xfrm>
          <a:prstGeom prst="rect">
            <a:avLst/>
          </a:prstGeom>
          <a:noFill/>
        </p:spPr>
      </p:pic>
      <p:sp>
        <p:nvSpPr>
          <p:cNvPr id="10" name="TextBox 9"/>
          <p:cNvSpPr txBox="1"/>
          <p:nvPr/>
        </p:nvSpPr>
        <p:spPr>
          <a:xfrm>
            <a:off x="755576" y="1052736"/>
            <a:ext cx="7878475" cy="800219"/>
          </a:xfrm>
          <a:prstGeom prst="rect">
            <a:avLst/>
          </a:prstGeom>
          <a:noFill/>
        </p:spPr>
        <p:txBody>
          <a:bodyPr wrap="square" rtlCol="0">
            <a:spAutoFit/>
          </a:bodyPr>
          <a:lstStyle/>
          <a:p>
            <a:pPr algn="r"/>
            <a:r>
              <a:rPr lang="en-GB" dirty="0">
                <a:latin typeface="Gill Sans MT" panose="020B0502020104020203" pitchFamily="34" charset="0"/>
              </a:rPr>
              <a:t>community project</a:t>
            </a:r>
          </a:p>
          <a:p>
            <a:pPr algn="r"/>
            <a:r>
              <a:rPr lang="en-GB" sz="1600" dirty="0">
                <a:latin typeface="Gill Sans MT" panose="020B0502020104020203" pitchFamily="34" charset="0"/>
              </a:rPr>
              <a:t>encouraging academics to share statistics support resources</a:t>
            </a:r>
          </a:p>
          <a:p>
            <a:pPr algn="r"/>
            <a:r>
              <a:rPr lang="en-GB" sz="1200" dirty="0">
                <a:latin typeface="Gill Sans MT" panose="020B0502020104020203" pitchFamily="34" charset="0"/>
              </a:rPr>
              <a:t>All </a:t>
            </a:r>
            <a:r>
              <a:rPr lang="en-GB" sz="1200" dirty="0" err="1">
                <a:latin typeface="Gill Sans MT" panose="020B0502020104020203" pitchFamily="34" charset="0"/>
              </a:rPr>
              <a:t>stcp</a:t>
            </a:r>
            <a:r>
              <a:rPr lang="en-GB" sz="1200" dirty="0">
                <a:latin typeface="Gill Sans MT" panose="020B0502020104020203" pitchFamily="34" charset="0"/>
              </a:rPr>
              <a:t> resources are released under a Creative Commons </a:t>
            </a:r>
            <a:r>
              <a:rPr lang="en-GB" sz="1200" dirty="0" smtClean="0">
                <a:latin typeface="Gill Sans MT" panose="020B0502020104020203" pitchFamily="34" charset="0"/>
              </a:rPr>
              <a:t>licence</a:t>
            </a:r>
            <a:endParaRPr lang="en-GB" sz="1200" dirty="0">
              <a:latin typeface="Gill Sans MT" panose="020B0502020104020203" pitchFamily="34" charset="0"/>
            </a:endParaRPr>
          </a:p>
        </p:txBody>
      </p:sp>
      <p:sp>
        <p:nvSpPr>
          <p:cNvPr id="2" name="TextBox 1"/>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107818794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sz="4000" dirty="0"/>
              <a:t>2</a:t>
            </a:r>
            <a:r>
              <a:rPr lang="en-GB" sz="4000" dirty="0" smtClean="0"/>
              <a:t>. </a:t>
            </a:r>
            <a:r>
              <a:rPr lang="en-GB" sz="4000" dirty="0"/>
              <a:t>Change the </a:t>
            </a:r>
            <a:r>
              <a:rPr lang="en-GB" sz="4000" dirty="0" smtClean="0"/>
              <a:t>chart design</a:t>
            </a:r>
            <a:endParaRPr lang="en-GB" sz="4000" dirty="0"/>
          </a:p>
        </p:txBody>
      </p:sp>
      <p:sp>
        <p:nvSpPr>
          <p:cNvPr id="3" name="Content Placeholder 2"/>
          <p:cNvSpPr>
            <a:spLocks noGrp="1"/>
          </p:cNvSpPr>
          <p:nvPr>
            <p:ph idx="1"/>
          </p:nvPr>
        </p:nvSpPr>
        <p:spPr>
          <a:xfrm>
            <a:off x="467544" y="980728"/>
            <a:ext cx="8229600" cy="2808312"/>
          </a:xfrm>
        </p:spPr>
        <p:txBody>
          <a:bodyPr/>
          <a:lstStyle/>
          <a:p>
            <a:pPr marL="447675" lvl="0" indent="-447675">
              <a:buFont typeface="+mj-lt"/>
              <a:buAutoNum type="arabicPeriod"/>
            </a:pPr>
            <a:r>
              <a:rPr lang="en-GB" sz="2800" dirty="0"/>
              <a:t>Move the chart to a separate </a:t>
            </a:r>
            <a:r>
              <a:rPr lang="en-GB" sz="2800" dirty="0" smtClean="0"/>
              <a:t>sheet. </a:t>
            </a:r>
            <a:r>
              <a:rPr lang="en-GB" sz="2800" dirty="0"/>
              <a:t>This should create a sheet called Chart2.</a:t>
            </a:r>
          </a:p>
          <a:p>
            <a:pPr marL="447675" lvl="0" indent="-447675">
              <a:buFont typeface="+mj-lt"/>
              <a:buAutoNum type="arabicPeriod"/>
            </a:pPr>
            <a:r>
              <a:rPr lang="en-GB" sz="2800" dirty="0"/>
              <a:t>Move the sheet Chart2 to after the sheet Numerical </a:t>
            </a:r>
            <a:r>
              <a:rPr lang="en-GB" sz="2800" dirty="0" smtClean="0"/>
              <a:t>Order</a:t>
            </a:r>
            <a:endParaRPr lang="en-GB" sz="2800" dirty="0"/>
          </a:p>
          <a:p>
            <a:pPr marL="447675" indent="-447675">
              <a:buFont typeface="+mj-lt"/>
              <a:buAutoNum type="arabicPeriod"/>
            </a:pPr>
            <a:r>
              <a:rPr lang="en-GB" sz="2800" dirty="0"/>
              <a:t>Change the style of the chart to Style 4 by using the Chart Style tool on the Design ribbon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7240" y="4149080"/>
            <a:ext cx="7315200" cy="1000125"/>
          </a:xfrm>
          <a:prstGeom prst="rect">
            <a:avLst/>
          </a:prstGeom>
          <a:ln>
            <a:solidFill>
              <a:schemeClr val="tx1"/>
            </a:solidFill>
          </a:ln>
        </p:spPr>
      </p:pic>
      <p:cxnSp>
        <p:nvCxnSpPr>
          <p:cNvPr id="5" name="Straight Arrow Connector 4"/>
          <p:cNvCxnSpPr/>
          <p:nvPr/>
        </p:nvCxnSpPr>
        <p:spPr>
          <a:xfrm>
            <a:off x="5652120" y="3753036"/>
            <a:ext cx="72008" cy="61206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6876256" y="3295416"/>
            <a:ext cx="144016" cy="135372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9" name="TextBox 8"/>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0" name="TextBox 9"/>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11" name="TextBox 10"/>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392608020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t>3</a:t>
            </a:r>
            <a:r>
              <a:rPr lang="en-GB" sz="4000" dirty="0" smtClean="0"/>
              <a:t>. Change </a:t>
            </a:r>
            <a:r>
              <a:rPr lang="en-GB" sz="4000" dirty="0"/>
              <a:t>the </a:t>
            </a:r>
            <a:r>
              <a:rPr lang="en-GB" sz="4000" dirty="0" smtClean="0"/>
              <a:t>chart layout </a:t>
            </a:r>
            <a:r>
              <a:rPr lang="en-GB" sz="4000" dirty="0"/>
              <a:t>and </a:t>
            </a:r>
            <a:r>
              <a:rPr lang="en-GB" sz="4000" dirty="0" smtClean="0"/>
              <a:t>format</a:t>
            </a:r>
            <a:endParaRPr lang="en-GB" sz="4000" dirty="0"/>
          </a:p>
        </p:txBody>
      </p:sp>
      <p:sp>
        <p:nvSpPr>
          <p:cNvPr id="3" name="Content Placeholder 2"/>
          <p:cNvSpPr>
            <a:spLocks noGrp="1"/>
          </p:cNvSpPr>
          <p:nvPr>
            <p:ph idx="1"/>
          </p:nvPr>
        </p:nvSpPr>
        <p:spPr>
          <a:xfrm>
            <a:off x="251520" y="1556792"/>
            <a:ext cx="8712000" cy="1756792"/>
          </a:xfrm>
        </p:spPr>
        <p:txBody>
          <a:bodyPr/>
          <a:lstStyle/>
          <a:p>
            <a:pPr marL="355600" lvl="0" indent="-355600">
              <a:buFont typeface="+mj-lt"/>
              <a:buAutoNum type="arabicPeriod"/>
            </a:pPr>
            <a:r>
              <a:rPr lang="en-GB" sz="2400" dirty="0"/>
              <a:t>Select the chart title and change it to “The number of nuclear power stations in various countries in 1989”</a:t>
            </a:r>
          </a:p>
          <a:p>
            <a:pPr marL="355600" lvl="0" indent="-355600">
              <a:buFont typeface="+mj-lt"/>
              <a:buAutoNum type="arabicPeriod"/>
            </a:pPr>
            <a:r>
              <a:rPr lang="en-GB" sz="2400" dirty="0" smtClean="0"/>
              <a:t>Use </a:t>
            </a:r>
            <a:r>
              <a:rPr lang="en-GB" sz="2400" dirty="0"/>
              <a:t>the Home ribbon to change the title to 24 point Arial font</a:t>
            </a:r>
          </a:p>
          <a:p>
            <a:pPr marL="355600" lvl="0" indent="-355600">
              <a:buFont typeface="+mj-lt"/>
              <a:buAutoNum type="arabicPeriod"/>
            </a:pPr>
            <a:r>
              <a:rPr lang="en-GB" sz="2400" dirty="0"/>
              <a:t>Remove the legend using the Layout </a:t>
            </a:r>
            <a:r>
              <a:rPr lang="en-GB" sz="2400" dirty="0" smtClean="0"/>
              <a:t>ribbon</a:t>
            </a:r>
            <a:endParaRPr lang="en-GB" sz="24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35046"/>
          <a:stretch/>
        </p:blipFill>
        <p:spPr bwMode="auto">
          <a:xfrm>
            <a:off x="3851920" y="3356992"/>
            <a:ext cx="5067045" cy="2295525"/>
          </a:xfrm>
          <a:prstGeom prst="rect">
            <a:avLst/>
          </a:prstGeom>
          <a:ln w="9525" cap="flat" cmpd="sng" algn="ctr">
            <a:solidFill>
              <a:sysClr val="windowText" lastClr="000000"/>
            </a:solidFill>
            <a:prstDash val="solid"/>
            <a:round/>
            <a:headEnd type="none" w="med" len="med"/>
            <a:tailEnd type="none" w="med" len="med"/>
          </a:ln>
          <a:extLst>
            <a:ext uri="{53640926-AAD7-44d8-BBD7-CCE9431645EC}">
              <a14:shadowObscured xmlns:a14="http://schemas.microsoft.com/office/drawing/2010/main"/>
            </a:ext>
          </a:extLst>
        </p:spPr>
      </p:pic>
      <p:sp>
        <p:nvSpPr>
          <p:cNvPr id="5" name="Rectangle 4"/>
          <p:cNvSpPr/>
          <p:nvPr/>
        </p:nvSpPr>
        <p:spPr>
          <a:xfrm>
            <a:off x="251520" y="3212976"/>
            <a:ext cx="3456384" cy="2308324"/>
          </a:xfrm>
          <a:prstGeom prst="rect">
            <a:avLst/>
          </a:prstGeom>
        </p:spPr>
        <p:txBody>
          <a:bodyPr wrap="square">
            <a:spAutoFit/>
          </a:bodyPr>
          <a:lstStyle/>
          <a:p>
            <a:pPr marL="355600" lvl="0" indent="-355600">
              <a:buFont typeface="+mj-lt"/>
              <a:buAutoNum type="arabicPeriod" startAt="4"/>
            </a:pPr>
            <a:r>
              <a:rPr lang="en-GB" sz="2400" dirty="0">
                <a:latin typeface="Arial" panose="020B0604020202020204" pitchFamily="34" charset="0"/>
                <a:cs typeface="Arial" panose="020B0604020202020204" pitchFamily="34" charset="0"/>
              </a:rPr>
              <a:t>Also using the Layout ribbon, add a horizontal axis title of “Country” by making the selections shown </a:t>
            </a:r>
            <a:r>
              <a:rPr lang="en-GB" sz="2400" dirty="0" smtClean="0">
                <a:latin typeface="Arial" panose="020B0604020202020204" pitchFamily="34" charset="0"/>
                <a:cs typeface="Arial" panose="020B0604020202020204" pitchFamily="34" charset="0"/>
              </a:rPr>
              <a:t>here</a:t>
            </a:r>
            <a:endParaRPr lang="en-GB" sz="2400" dirty="0">
              <a:latin typeface="Arial" panose="020B0604020202020204" pitchFamily="34" charset="0"/>
              <a:cs typeface="Arial" panose="020B0604020202020204" pitchFamily="34" charset="0"/>
            </a:endParaRPr>
          </a:p>
        </p:txBody>
      </p:sp>
      <p:cxnSp>
        <p:nvCxnSpPr>
          <p:cNvPr id="6" name="Straight Arrow Connector 5"/>
          <p:cNvCxnSpPr/>
          <p:nvPr/>
        </p:nvCxnSpPr>
        <p:spPr>
          <a:xfrm flipV="1">
            <a:off x="3563888" y="4149080"/>
            <a:ext cx="936104" cy="59801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3563888" y="4600488"/>
            <a:ext cx="792088" cy="29900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563888" y="5049000"/>
            <a:ext cx="2664296" cy="10819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11" name="TextBox 10"/>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3" name="TextBox 12"/>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14" name="TextBox 13"/>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406216136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21" y="242231"/>
            <a:ext cx="5040000" cy="4698937"/>
          </a:xfrm>
        </p:spPr>
        <p:txBody>
          <a:bodyPr>
            <a:normAutofit lnSpcReduction="10000"/>
          </a:bodyPr>
          <a:lstStyle/>
          <a:p>
            <a:pPr marL="355600" lvl="0" indent="-355600">
              <a:lnSpc>
                <a:spcPct val="105000"/>
              </a:lnSpc>
              <a:buFont typeface="+mj-lt"/>
              <a:buAutoNum type="arabicPeriod" startAt="5"/>
            </a:pPr>
            <a:r>
              <a:rPr lang="en-GB" sz="2400" dirty="0"/>
              <a:t>Add a vertical axis title of “Number”, also written horizontally in a similar way.</a:t>
            </a:r>
          </a:p>
          <a:p>
            <a:pPr marL="355600" lvl="0" indent="-355600">
              <a:lnSpc>
                <a:spcPct val="105000"/>
              </a:lnSpc>
              <a:buFont typeface="+mj-lt"/>
              <a:buAutoNum type="arabicPeriod" startAt="5"/>
            </a:pPr>
            <a:r>
              <a:rPr lang="en-GB" sz="2400" dirty="0"/>
              <a:t>Use the Home ribbon to change the font of these titles to 18 point Arial</a:t>
            </a:r>
          </a:p>
          <a:p>
            <a:pPr marL="355600" lvl="0" indent="-355600">
              <a:lnSpc>
                <a:spcPct val="105000"/>
              </a:lnSpc>
              <a:buFont typeface="+mj-lt"/>
              <a:buAutoNum type="arabicPeriod" startAt="5"/>
            </a:pPr>
            <a:r>
              <a:rPr lang="en-GB" sz="2400" dirty="0"/>
              <a:t>Also using the Home ribbon, select the axis labels and change their font to 16 point Arial</a:t>
            </a:r>
          </a:p>
          <a:p>
            <a:pPr marL="355600" lvl="0" indent="-355600">
              <a:lnSpc>
                <a:spcPct val="105000"/>
              </a:lnSpc>
              <a:buFont typeface="+mj-lt"/>
              <a:buAutoNum type="arabicPeriod" startAt="5"/>
            </a:pPr>
            <a:r>
              <a:rPr lang="en-GB" sz="2400" dirty="0"/>
              <a:t>Double click on the vertical axis labels and change their maximum value to Fixed and </a:t>
            </a:r>
            <a:r>
              <a:rPr lang="en-GB" sz="2400" dirty="0" smtClean="0"/>
              <a:t>120</a:t>
            </a:r>
            <a:endParaRPr lang="en-GB" sz="24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20563" t="14403" r="17193" b="4392"/>
          <a:stretch/>
        </p:blipFill>
        <p:spPr bwMode="auto">
          <a:xfrm>
            <a:off x="5171466" y="775681"/>
            <a:ext cx="3879071" cy="3672407"/>
          </a:xfrm>
          <a:prstGeom prst="rect">
            <a:avLst/>
          </a:prstGeom>
          <a:ln w="9525" cap="flat" cmpd="sng" algn="ctr">
            <a:solidFill>
              <a:schemeClr val="tx1"/>
            </a:solidFill>
            <a:prstDash val="solid"/>
            <a:round/>
            <a:headEnd type="none" w="med" len="med"/>
            <a:tailEnd type="none" w="med" len="med"/>
          </a:ln>
          <a:extLst>
            <a:ext uri="{53640926-AAD7-44d8-BBD7-CCE9431645EC}">
              <a14:shadowObscured xmlns:a14="http://schemas.microsoft.com/office/drawing/2010/main"/>
            </a:ext>
          </a:extLst>
        </p:spPr>
      </p:pic>
      <p:sp>
        <p:nvSpPr>
          <p:cNvPr id="5" name="Rectangle 4"/>
          <p:cNvSpPr/>
          <p:nvPr/>
        </p:nvSpPr>
        <p:spPr>
          <a:xfrm>
            <a:off x="107504" y="4941168"/>
            <a:ext cx="8784976" cy="830997"/>
          </a:xfrm>
          <a:prstGeom prst="rect">
            <a:avLst/>
          </a:prstGeom>
        </p:spPr>
        <p:txBody>
          <a:bodyPr wrap="square">
            <a:spAutoFit/>
          </a:bodyPr>
          <a:lstStyle/>
          <a:p>
            <a:pPr marL="355600" indent="-355600">
              <a:buFont typeface="+mj-lt"/>
              <a:buAutoNum type="arabicPeriod" startAt="9"/>
            </a:pPr>
            <a:r>
              <a:rPr lang="en-GB" sz="2400" dirty="0">
                <a:latin typeface="Arial" panose="020B0604020202020204" pitchFamily="34" charset="0"/>
                <a:cs typeface="Arial" panose="020B0604020202020204" pitchFamily="34" charset="0"/>
              </a:rPr>
              <a:t>Select the chart background then change its colour to light yellow using the Format tab and the shape fill option</a:t>
            </a:r>
          </a:p>
        </p:txBody>
      </p:sp>
      <p:cxnSp>
        <p:nvCxnSpPr>
          <p:cNvPr id="6" name="Straight Arrow Connector 5"/>
          <p:cNvCxnSpPr/>
          <p:nvPr/>
        </p:nvCxnSpPr>
        <p:spPr>
          <a:xfrm flipV="1">
            <a:off x="5090159" y="1484784"/>
            <a:ext cx="2794209" cy="288032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788024" y="3140968"/>
            <a:ext cx="604271" cy="64807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8" name="TextBox 7"/>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9" name="TextBox 8"/>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11" name="TextBox 10"/>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165175564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5616624"/>
          </a:xfrm>
        </p:spPr>
        <p:txBody>
          <a:bodyPr/>
          <a:lstStyle/>
          <a:p>
            <a:pPr marL="0" indent="0">
              <a:buNone/>
            </a:pPr>
            <a:r>
              <a:rPr lang="en-GB" sz="2800" dirty="0"/>
              <a:t>This should create a chart that looks like this</a:t>
            </a:r>
            <a:r>
              <a:rPr lang="en-GB" sz="2800" dirty="0" smtClean="0"/>
              <a:t>:</a:t>
            </a:r>
          </a:p>
          <a:p>
            <a:pPr marL="0" indent="0">
              <a:buNone/>
            </a:pPr>
            <a:endParaRPr lang="en-GB" sz="2800" dirty="0"/>
          </a:p>
          <a:p>
            <a:pPr marL="0" indent="0">
              <a:buNone/>
            </a:pPr>
            <a:endParaRPr lang="en-GB" sz="2800" dirty="0" smtClean="0"/>
          </a:p>
          <a:p>
            <a:pPr marL="0" indent="0">
              <a:buNone/>
            </a:pPr>
            <a:endParaRPr lang="en-GB" sz="2800" dirty="0"/>
          </a:p>
          <a:p>
            <a:pPr marL="0" indent="0">
              <a:buNone/>
            </a:pPr>
            <a:endParaRPr lang="en-GB" sz="2800" dirty="0" smtClean="0"/>
          </a:p>
          <a:p>
            <a:pPr marL="0" indent="0">
              <a:buNone/>
            </a:pPr>
            <a:endParaRPr lang="en-GB" sz="2800" dirty="0"/>
          </a:p>
          <a:p>
            <a:pPr marL="0" indent="0">
              <a:buNone/>
            </a:pPr>
            <a:endParaRPr lang="en-GB" sz="2800" dirty="0" smtClean="0"/>
          </a:p>
          <a:p>
            <a:pPr marL="0" indent="0">
              <a:buNone/>
            </a:pPr>
            <a:endParaRPr lang="en-GB" sz="2800" dirty="0"/>
          </a:p>
          <a:p>
            <a:pPr marL="0" indent="0">
              <a:buNone/>
            </a:pPr>
            <a:endParaRPr lang="en-GB" sz="2800" dirty="0" smtClean="0"/>
          </a:p>
          <a:p>
            <a:pPr marL="0" indent="0">
              <a:buNone/>
            </a:pPr>
            <a:endParaRPr lang="en-GB" sz="2800" dirty="0" smtClean="0"/>
          </a:p>
          <a:p>
            <a:pPr marL="0" indent="0">
              <a:buNone/>
            </a:pPr>
            <a:r>
              <a:rPr lang="en-GB" sz="2800" dirty="0" smtClean="0"/>
              <a:t>10. Save </a:t>
            </a:r>
            <a:r>
              <a:rPr lang="en-GB" sz="2800" dirty="0"/>
              <a:t>the file and close it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836712"/>
            <a:ext cx="6780188" cy="4438707"/>
          </a:xfrm>
          <a:prstGeom prst="rect">
            <a:avLst/>
          </a:prstGeom>
          <a:ln>
            <a:solidFill>
              <a:schemeClr val="tx1"/>
            </a:solidFill>
          </a:ln>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6" name="TextBox 5"/>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7" name="TextBox 6"/>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8" name="TextBox 7"/>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197611761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96986"/>
            <a:ext cx="8748000" cy="936104"/>
          </a:xfrm>
        </p:spPr>
        <p:txBody>
          <a:bodyPr>
            <a:normAutofit fontScale="90000"/>
          </a:bodyPr>
          <a:lstStyle/>
          <a:p>
            <a:r>
              <a:rPr lang="en-GB" sz="3600" dirty="0" smtClean="0"/>
              <a:t>Creating a scatter plot</a:t>
            </a:r>
            <a:br>
              <a:rPr lang="en-GB" sz="3600" dirty="0" smtClean="0"/>
            </a:br>
            <a:r>
              <a:rPr lang="en-GB" sz="3600" dirty="0" smtClean="0"/>
              <a:t>1. Create an initial plot</a:t>
            </a:r>
            <a:endParaRPr lang="en-GB" sz="3600" dirty="0"/>
          </a:p>
        </p:txBody>
      </p:sp>
      <p:pic>
        <p:nvPicPr>
          <p:cNvPr id="1229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50055" b="21662"/>
          <a:stretch/>
        </p:blipFill>
        <p:spPr bwMode="auto">
          <a:xfrm>
            <a:off x="4347552" y="1705592"/>
            <a:ext cx="4328904" cy="42436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57200" y="1925178"/>
            <a:ext cx="3466728" cy="4216366"/>
          </a:xfrm>
        </p:spPr>
        <p:txBody>
          <a:bodyPr>
            <a:normAutofit lnSpcReduction="10000"/>
          </a:bodyPr>
          <a:lstStyle/>
          <a:p>
            <a:pPr marL="354013" lvl="0" indent="-354013">
              <a:buFont typeface="+mj-lt"/>
              <a:buAutoNum type="arabicPeriod" startAt="2"/>
            </a:pPr>
            <a:r>
              <a:rPr lang="en-GB" sz="2400" dirty="0" smtClean="0"/>
              <a:t>Save </a:t>
            </a:r>
            <a:r>
              <a:rPr lang="en-GB" sz="2400" dirty="0"/>
              <a:t>this file as </a:t>
            </a:r>
            <a:r>
              <a:rPr lang="en-GB" sz="2400" dirty="0" smtClean="0"/>
              <a:t>Endorphin2.xlsx in the folder 5ExcelCharts on your computer</a:t>
            </a:r>
          </a:p>
          <a:p>
            <a:pPr marL="354013" lvl="0" indent="-354013">
              <a:buFont typeface="+mj-lt"/>
              <a:buAutoNum type="arabicPeriod" startAt="2"/>
            </a:pPr>
            <a:r>
              <a:rPr lang="en-GB" sz="2400" dirty="0" smtClean="0"/>
              <a:t>Select </a:t>
            </a:r>
            <a:r>
              <a:rPr lang="en-GB" sz="2400" dirty="0"/>
              <a:t>the Before Race and After Race column data up to row </a:t>
            </a:r>
            <a:r>
              <a:rPr lang="en-GB" sz="2400" dirty="0" smtClean="0"/>
              <a:t>14</a:t>
            </a:r>
            <a:endParaRPr lang="en-GB" sz="2400" dirty="0"/>
          </a:p>
          <a:p>
            <a:pPr marL="354013" indent="-354013">
              <a:buFont typeface="+mj-lt"/>
              <a:buAutoNum type="arabicPeriod" startAt="2"/>
            </a:pPr>
            <a:r>
              <a:rPr lang="en-GB" sz="2400" dirty="0"/>
              <a:t>Select Insert – Scatter and the first scatter plot option</a:t>
            </a:r>
          </a:p>
        </p:txBody>
      </p:sp>
      <p:cxnSp>
        <p:nvCxnSpPr>
          <p:cNvPr id="5" name="Straight Arrow Connector 4"/>
          <p:cNvCxnSpPr/>
          <p:nvPr/>
        </p:nvCxnSpPr>
        <p:spPr>
          <a:xfrm flipV="1">
            <a:off x="3771488" y="3855052"/>
            <a:ext cx="1152128" cy="29402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3563888" y="2708920"/>
            <a:ext cx="4392488" cy="273630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467544" y="1178310"/>
            <a:ext cx="8524630" cy="757130"/>
          </a:xfrm>
          <a:prstGeom prst="rect">
            <a:avLst/>
          </a:prstGeom>
        </p:spPr>
        <p:txBody>
          <a:bodyPr wrap="square">
            <a:spAutoFit/>
          </a:bodyPr>
          <a:lstStyle/>
          <a:p>
            <a:pPr marL="354013" lvl="0" indent="-354013">
              <a:lnSpc>
                <a:spcPct val="90000"/>
              </a:lnSpc>
              <a:buFont typeface="+mj-lt"/>
              <a:buAutoNum type="arabicPeriod"/>
            </a:pPr>
            <a:r>
              <a:rPr lang="en-GB" sz="2400" dirty="0" smtClean="0">
                <a:latin typeface="Arial" panose="020B0604020202020204" pitchFamily="34" charset="0"/>
                <a:cs typeface="Arial" panose="020B0604020202020204" pitchFamily="34" charset="0"/>
              </a:rPr>
              <a:t>Copy </a:t>
            </a:r>
            <a:r>
              <a:rPr lang="en-GB" sz="2400" dirty="0">
                <a:latin typeface="Arial" panose="020B0604020202020204" pitchFamily="34" charset="0"/>
                <a:cs typeface="Arial" panose="020B0604020202020204" pitchFamily="34" charset="0"/>
              </a:rPr>
              <a:t>the file </a:t>
            </a:r>
            <a:r>
              <a:rPr lang="en-GB" sz="2400" dirty="0" smtClean="0">
                <a:latin typeface="Arial" panose="020B0604020202020204" pitchFamily="34" charset="0"/>
                <a:cs typeface="Arial" panose="020B0604020202020204" pitchFamily="34" charset="0"/>
              </a:rPr>
              <a:t>Endorphin.xlsx associated with this presentation.</a:t>
            </a:r>
            <a:endParaRPr lang="en-GB" sz="2400" dirty="0">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9" name="TextBox 8"/>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0" name="TextBox 9"/>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11" name="TextBox 10"/>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220822931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60648"/>
            <a:ext cx="8229600" cy="576064"/>
          </a:xfrm>
        </p:spPr>
        <p:txBody>
          <a:bodyPr/>
          <a:lstStyle/>
          <a:p>
            <a:pPr marL="0" indent="0">
              <a:buNone/>
            </a:pPr>
            <a:r>
              <a:rPr lang="en-GB" dirty="0"/>
              <a:t>The screen should then look like </a:t>
            </a:r>
            <a:r>
              <a:rPr lang="en-GB" dirty="0" smtClean="0"/>
              <a:t>this:</a:t>
            </a:r>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672" y="908720"/>
            <a:ext cx="6536531" cy="4922044"/>
          </a:xfrm>
          <a:prstGeom prst="rect">
            <a:avLst/>
          </a:prstGeom>
          <a:ln>
            <a:solidFill>
              <a:schemeClr val="tx1"/>
            </a:solidFill>
          </a:ln>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6" name="TextBox 5"/>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7" name="TextBox 6"/>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8" name="TextBox 7"/>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96005855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t>2</a:t>
            </a:r>
            <a:r>
              <a:rPr lang="en-GB" sz="4000" dirty="0" smtClean="0"/>
              <a:t>. Changing the Scatter Plot Design</a:t>
            </a:r>
            <a:endParaRPr lang="en-GB" sz="4000" dirty="0"/>
          </a:p>
        </p:txBody>
      </p:sp>
      <p:sp>
        <p:nvSpPr>
          <p:cNvPr id="3" name="Content Placeholder 2"/>
          <p:cNvSpPr>
            <a:spLocks noGrp="1"/>
          </p:cNvSpPr>
          <p:nvPr>
            <p:ph idx="1"/>
          </p:nvPr>
        </p:nvSpPr>
        <p:spPr/>
        <p:txBody>
          <a:bodyPr/>
          <a:lstStyle/>
          <a:p>
            <a:pPr>
              <a:buFont typeface="+mj-lt"/>
              <a:buAutoNum type="arabicPeriod"/>
            </a:pPr>
            <a:r>
              <a:rPr lang="en-GB" dirty="0"/>
              <a:t>Move the chart to a separate sheet (as described above)</a:t>
            </a:r>
          </a:p>
          <a:p>
            <a:pPr>
              <a:buFont typeface="+mj-lt"/>
              <a:buAutoNum type="arabicPeriod"/>
            </a:pPr>
            <a:r>
              <a:rPr lang="en-GB" dirty="0"/>
              <a:t>Move the sheet Chart1 to after the sheet Blood plasma</a:t>
            </a:r>
          </a:p>
          <a:p>
            <a:pPr>
              <a:buFont typeface="+mj-lt"/>
              <a:buAutoNum type="arabicPeriod"/>
            </a:pPr>
            <a:r>
              <a:rPr lang="en-GB" dirty="0"/>
              <a:t>Change the chart style to Style 4</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7" name="TextBox 6"/>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85271295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t>3</a:t>
            </a:r>
            <a:r>
              <a:rPr lang="en-GB" sz="4000" dirty="0" smtClean="0"/>
              <a:t>. </a:t>
            </a:r>
            <a:r>
              <a:rPr lang="en-GB" sz="4000" dirty="0"/>
              <a:t>Change the Scatter Plot Layout and Format</a:t>
            </a:r>
          </a:p>
        </p:txBody>
      </p:sp>
      <p:sp>
        <p:nvSpPr>
          <p:cNvPr id="3" name="Content Placeholder 2"/>
          <p:cNvSpPr>
            <a:spLocks noGrp="1"/>
          </p:cNvSpPr>
          <p:nvPr>
            <p:ph idx="1"/>
          </p:nvPr>
        </p:nvSpPr>
        <p:spPr/>
        <p:txBody>
          <a:bodyPr/>
          <a:lstStyle/>
          <a:p>
            <a:pPr marL="355600" lvl="0" indent="-355600">
              <a:buFont typeface="+mj-lt"/>
              <a:buAutoNum type="arabicPeriod"/>
            </a:pPr>
            <a:r>
              <a:rPr lang="en-GB" sz="2400" dirty="0"/>
              <a:t>Change the chart title to “Scatter plot of blood plasma beta endorphin concentration (</a:t>
            </a:r>
            <a:r>
              <a:rPr lang="en-GB" sz="2400" dirty="0" err="1"/>
              <a:t>pmol</a:t>
            </a:r>
            <a:r>
              <a:rPr lang="en-GB" sz="2400" dirty="0"/>
              <a:t>/l) before and after the race”</a:t>
            </a:r>
          </a:p>
          <a:p>
            <a:pPr marL="355600" lvl="0" indent="-355600">
              <a:buFont typeface="+mj-lt"/>
              <a:buAutoNum type="arabicPeriod"/>
            </a:pPr>
            <a:r>
              <a:rPr lang="en-GB" sz="2400" dirty="0"/>
              <a:t>Change the chart title font to 24 point Arial</a:t>
            </a:r>
          </a:p>
          <a:p>
            <a:pPr marL="355600" lvl="0" indent="-355600">
              <a:buFont typeface="+mj-lt"/>
              <a:buAutoNum type="arabicPeriod"/>
            </a:pPr>
            <a:r>
              <a:rPr lang="en-GB" sz="2400" dirty="0"/>
              <a:t>Remove the legend</a:t>
            </a:r>
          </a:p>
          <a:p>
            <a:pPr marL="355600" lvl="0" indent="-355600">
              <a:buFont typeface="+mj-lt"/>
              <a:buAutoNum type="arabicPeriod"/>
            </a:pPr>
            <a:r>
              <a:rPr lang="en-GB" sz="2400" dirty="0"/>
              <a:t>Add a horizontal axis title of “Before race”</a:t>
            </a:r>
          </a:p>
          <a:p>
            <a:pPr marL="355600" lvl="0" indent="-355600">
              <a:buFont typeface="+mj-lt"/>
              <a:buAutoNum type="arabicPeriod"/>
            </a:pPr>
            <a:r>
              <a:rPr lang="en-GB" sz="2400" dirty="0"/>
              <a:t>Add a vertical axis title of “After race” written horizontally</a:t>
            </a:r>
          </a:p>
          <a:p>
            <a:pPr marL="355600" lvl="0" indent="-355600">
              <a:buFont typeface="+mj-lt"/>
              <a:buAutoNum type="arabicPeriod"/>
            </a:pPr>
            <a:r>
              <a:rPr lang="en-GB" sz="2400" dirty="0"/>
              <a:t>Change their font to 18 point Arial</a:t>
            </a:r>
          </a:p>
          <a:p>
            <a:pPr marL="355600" indent="-355600">
              <a:buFont typeface="+mj-lt"/>
              <a:buAutoNum type="arabicPeriod"/>
            </a:pPr>
            <a:r>
              <a:rPr lang="en-GB" sz="2400" dirty="0"/>
              <a:t>Change the axis labels font to 16 point Arial</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7" name="TextBox 6"/>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177467851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3394720" cy="5401394"/>
          </a:xfrm>
        </p:spPr>
        <p:txBody>
          <a:bodyPr/>
          <a:lstStyle/>
          <a:p>
            <a:pPr marL="450850" lvl="0" indent="-450850">
              <a:buFont typeface="+mj-lt"/>
              <a:buAutoNum type="arabicPeriod" startAt="8"/>
            </a:pPr>
            <a:r>
              <a:rPr lang="en-GB" sz="2400" dirty="0"/>
              <a:t>Double click on the data markers. This opens the Format Data Series dialogue box.</a:t>
            </a:r>
          </a:p>
          <a:p>
            <a:pPr marL="450850" lvl="0" indent="-450850">
              <a:buFont typeface="+mj-lt"/>
              <a:buAutoNum type="arabicPeriod" startAt="8"/>
            </a:pPr>
            <a:r>
              <a:rPr lang="en-GB" sz="2400" dirty="0"/>
              <a:t>Change the marker size using the Marker Options – Built In, 12</a:t>
            </a:r>
          </a:p>
          <a:p>
            <a:pPr marL="450850" indent="-450850">
              <a:buFont typeface="+mj-lt"/>
              <a:buAutoNum type="arabicPeriod" startAt="8"/>
            </a:pPr>
            <a:r>
              <a:rPr lang="en-GB" sz="2400" dirty="0"/>
              <a:t>As before, change the background colour of the chart to light yellow using the Format ribbon</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1095" t="19976"/>
          <a:stretch/>
        </p:blipFill>
        <p:spPr bwMode="auto">
          <a:xfrm>
            <a:off x="3995936" y="1556792"/>
            <a:ext cx="4893350" cy="3364096"/>
          </a:xfrm>
          <a:prstGeom prst="rect">
            <a:avLst/>
          </a:prstGeom>
          <a:ln>
            <a:solidFill>
              <a:schemeClr val="tx1"/>
            </a:solidFill>
          </a:ln>
          <a:extLst>
            <a:ext uri="{53640926-AAD7-44d8-BBD7-CCE9431645EC}">
              <a14:shadowObscured xmlns:a14="http://schemas.microsoft.com/office/drawing/2010/main"/>
            </a:ext>
          </a:extLst>
        </p:spPr>
      </p:pic>
      <p:cxnSp>
        <p:nvCxnSpPr>
          <p:cNvPr id="5" name="Straight Arrow Connector 4"/>
          <p:cNvCxnSpPr/>
          <p:nvPr/>
        </p:nvCxnSpPr>
        <p:spPr>
          <a:xfrm flipV="1">
            <a:off x="3275856" y="2060848"/>
            <a:ext cx="2664296" cy="111835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3707904" y="620688"/>
            <a:ext cx="2016224" cy="273630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3203848" y="2416099"/>
            <a:ext cx="3600400" cy="94089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2627784" y="2708920"/>
            <a:ext cx="4176464" cy="93610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11" name="TextBox 10"/>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2" name="TextBox 11"/>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13" name="TextBox 12"/>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62040285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0284" y="260648"/>
            <a:ext cx="8244000" cy="5544616"/>
          </a:xfrm>
        </p:spPr>
        <p:txBody>
          <a:bodyPr/>
          <a:lstStyle/>
          <a:p>
            <a:pPr marL="0" indent="0">
              <a:buNone/>
            </a:pPr>
            <a:r>
              <a:rPr lang="en-GB" sz="2800" dirty="0"/>
              <a:t>This should create a scatter plot that looks like this</a:t>
            </a:r>
            <a:r>
              <a:rPr lang="en-GB" sz="2800" dirty="0" smtClean="0"/>
              <a:t>:</a:t>
            </a:r>
          </a:p>
          <a:p>
            <a:pPr marL="0" indent="0">
              <a:buNone/>
            </a:pPr>
            <a:endParaRPr lang="en-GB" sz="2800" dirty="0"/>
          </a:p>
          <a:p>
            <a:pPr marL="0" indent="0">
              <a:buNone/>
            </a:pPr>
            <a:endParaRPr lang="en-GB" sz="2800" dirty="0" smtClean="0"/>
          </a:p>
          <a:p>
            <a:pPr marL="0" indent="0">
              <a:buNone/>
            </a:pPr>
            <a:endParaRPr lang="en-GB" sz="2800" dirty="0"/>
          </a:p>
          <a:p>
            <a:pPr marL="0" indent="0">
              <a:buNone/>
            </a:pPr>
            <a:endParaRPr lang="en-GB" sz="2800" dirty="0" smtClean="0"/>
          </a:p>
          <a:p>
            <a:pPr marL="0" indent="0">
              <a:buNone/>
            </a:pPr>
            <a:endParaRPr lang="en-GB" sz="2800" dirty="0"/>
          </a:p>
          <a:p>
            <a:pPr marL="0" indent="0">
              <a:buNone/>
            </a:pPr>
            <a:endParaRPr lang="en-GB" sz="2800" dirty="0" smtClean="0"/>
          </a:p>
          <a:p>
            <a:pPr marL="0" indent="0">
              <a:buNone/>
            </a:pPr>
            <a:endParaRPr lang="en-GB" sz="2800" dirty="0" smtClean="0"/>
          </a:p>
          <a:p>
            <a:pPr marL="0" indent="0">
              <a:buNone/>
            </a:pPr>
            <a:endParaRPr lang="en-GB" sz="2000" dirty="0"/>
          </a:p>
          <a:p>
            <a:pPr marL="0" indent="0">
              <a:buNone/>
            </a:pPr>
            <a:endParaRPr lang="en-GB" sz="3600" dirty="0" smtClean="0"/>
          </a:p>
          <a:p>
            <a:pPr marL="457200" lvl="0" indent="-457200">
              <a:buFont typeface="+mj-lt"/>
              <a:buAutoNum type="arabicPeriod" startAt="11"/>
            </a:pPr>
            <a:r>
              <a:rPr lang="en-GB" sz="2400" dirty="0"/>
              <a:t>Save the file and close </a:t>
            </a:r>
            <a:r>
              <a:rPr lang="en-GB" sz="2400" dirty="0" smtClean="0"/>
              <a:t>it</a:t>
            </a:r>
            <a:endParaRPr lang="en-GB"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842092"/>
            <a:ext cx="6768752" cy="4459116"/>
          </a:xfrm>
          <a:prstGeom prst="rect">
            <a:avLst/>
          </a:prstGeom>
          <a:ln>
            <a:solidFill>
              <a:schemeClr val="tx1"/>
            </a:solidFill>
          </a:ln>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6" name="TextBox 5"/>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7" name="TextBox 6"/>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8" name="TextBox 7"/>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153091301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dirty="0" smtClean="0"/>
              <a:t>Aims</a:t>
            </a:r>
            <a:endParaRPr lang="en-GB" dirty="0"/>
          </a:p>
        </p:txBody>
      </p:sp>
      <p:sp>
        <p:nvSpPr>
          <p:cNvPr id="3" name="Content Placeholder 2"/>
          <p:cNvSpPr>
            <a:spLocks noGrp="1"/>
          </p:cNvSpPr>
          <p:nvPr>
            <p:ph idx="1"/>
          </p:nvPr>
        </p:nvSpPr>
        <p:spPr>
          <a:xfrm>
            <a:off x="457200" y="1124744"/>
            <a:ext cx="8229600" cy="4680520"/>
          </a:xfrm>
        </p:spPr>
        <p:txBody>
          <a:bodyPr/>
          <a:lstStyle/>
          <a:p>
            <a:pPr marL="0" indent="0">
              <a:spcBef>
                <a:spcPts val="600"/>
              </a:spcBef>
              <a:buNone/>
            </a:pPr>
            <a:r>
              <a:rPr lang="en-GB" sz="2800" dirty="0"/>
              <a:t>To show you how to make nice looking charts in Excel:</a:t>
            </a:r>
          </a:p>
          <a:p>
            <a:pPr marL="444500" indent="-444500">
              <a:spcBef>
                <a:spcPts val="600"/>
              </a:spcBef>
            </a:pPr>
            <a:r>
              <a:rPr lang="en-GB" sz="2800" dirty="0"/>
              <a:t>Pie charts</a:t>
            </a:r>
          </a:p>
          <a:p>
            <a:pPr marL="444500" indent="-444500">
              <a:spcBef>
                <a:spcPts val="600"/>
              </a:spcBef>
            </a:pPr>
            <a:r>
              <a:rPr lang="en-GB" sz="2800" dirty="0"/>
              <a:t>Single series bar charts</a:t>
            </a:r>
          </a:p>
          <a:p>
            <a:pPr marL="444500" indent="-444500">
              <a:spcBef>
                <a:spcPts val="600"/>
              </a:spcBef>
            </a:pPr>
            <a:r>
              <a:rPr lang="en-GB" sz="2800" dirty="0"/>
              <a:t>Scatter plots</a:t>
            </a:r>
          </a:p>
          <a:p>
            <a:pPr marL="444500" indent="-444500">
              <a:spcBef>
                <a:spcPts val="600"/>
              </a:spcBef>
            </a:pPr>
            <a:r>
              <a:rPr lang="en-GB" sz="2800" dirty="0"/>
              <a:t>Multiple series bar charts based on data from pivot tables</a:t>
            </a:r>
          </a:p>
          <a:p>
            <a:pPr marL="0" indent="0">
              <a:spcBef>
                <a:spcPts val="1200"/>
              </a:spcBef>
              <a:buNone/>
            </a:pPr>
            <a:r>
              <a:rPr lang="en-GB" sz="2800" b="1" dirty="0"/>
              <a:t>Note</a:t>
            </a:r>
            <a:r>
              <a:rPr lang="en-GB" sz="2800" dirty="0"/>
              <a:t>: See Workshop 3 for how to evaluate charts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7" name="TextBox 6"/>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104638732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normAutofit fontScale="90000"/>
          </a:bodyPr>
          <a:lstStyle/>
          <a:p>
            <a:pPr>
              <a:lnSpc>
                <a:spcPct val="90000"/>
              </a:lnSpc>
            </a:pPr>
            <a:r>
              <a:rPr lang="en-GB" sz="4000" dirty="0" smtClean="0"/>
              <a:t>Using pivot tables to create a multi series bar chart</a:t>
            </a:r>
            <a:endParaRPr lang="en-GB" sz="4000" dirty="0"/>
          </a:p>
        </p:txBody>
      </p:sp>
      <p:sp>
        <p:nvSpPr>
          <p:cNvPr id="3" name="Content Placeholder 2"/>
          <p:cNvSpPr>
            <a:spLocks noGrp="1"/>
          </p:cNvSpPr>
          <p:nvPr>
            <p:ph idx="1"/>
          </p:nvPr>
        </p:nvSpPr>
        <p:spPr>
          <a:xfrm>
            <a:off x="457200" y="1412776"/>
            <a:ext cx="8229600" cy="2952328"/>
          </a:xfrm>
        </p:spPr>
        <p:txBody>
          <a:bodyPr>
            <a:normAutofit lnSpcReduction="10000"/>
          </a:bodyPr>
          <a:lstStyle/>
          <a:p>
            <a:pPr marL="363538" indent="-363538"/>
            <a:r>
              <a:rPr lang="en-GB" sz="2400" dirty="0" smtClean="0"/>
              <a:t>Copy the file SurveyData2 from the 5ExcelCharts folder in the </a:t>
            </a:r>
            <a:r>
              <a:rPr lang="en-GB" sz="2400" dirty="0" err="1" smtClean="0"/>
              <a:t>iCity</a:t>
            </a:r>
            <a:r>
              <a:rPr lang="en-GB" sz="2400" dirty="0" smtClean="0"/>
              <a:t> site below and save it as SurveyData4 in the folder 5ExcelCharts on your computer</a:t>
            </a:r>
          </a:p>
          <a:p>
            <a:pPr marL="363538" indent="-363538"/>
            <a:r>
              <a:rPr lang="en-GB" sz="2400" dirty="0" smtClean="0"/>
              <a:t>Open this file</a:t>
            </a:r>
          </a:p>
          <a:p>
            <a:pPr marL="363538" indent="-363538"/>
            <a:r>
              <a:rPr lang="en-GB" sz="2400" dirty="0" smtClean="0"/>
              <a:t>Go to sheet </a:t>
            </a:r>
            <a:r>
              <a:rPr lang="en-GB" sz="2400" i="1" dirty="0" err="1" smtClean="0"/>
              <a:t>GenderHeight</a:t>
            </a:r>
            <a:endParaRPr lang="en-GB" sz="2400" i="1" dirty="0" smtClean="0"/>
          </a:p>
          <a:p>
            <a:pPr marL="363538" indent="-363538"/>
            <a:r>
              <a:rPr lang="en-GB" sz="2400" dirty="0" smtClean="0"/>
              <a:t>Click within the pivot table</a:t>
            </a:r>
          </a:p>
          <a:p>
            <a:pPr marL="363538" indent="-363538"/>
            <a:r>
              <a:rPr lang="en-GB" sz="2400" dirty="0" smtClean="0"/>
              <a:t>Select the Options tab and the button PivotChart</a:t>
            </a:r>
            <a:endParaRPr lang="en-GB" sz="2400"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415" b="81513"/>
          <a:stretch/>
        </p:blipFill>
        <p:spPr bwMode="auto">
          <a:xfrm>
            <a:off x="248943" y="4509120"/>
            <a:ext cx="8532440" cy="115644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6876256" y="4293096"/>
            <a:ext cx="144016" cy="64807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7" name="TextBox 6"/>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8" name="TextBox 7"/>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9" name="TextBox 8"/>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2666116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1008112"/>
          </a:xfrm>
        </p:spPr>
        <p:txBody>
          <a:bodyPr>
            <a:normAutofit lnSpcReduction="10000"/>
          </a:bodyPr>
          <a:lstStyle/>
          <a:p>
            <a:pPr marL="444500" indent="-444500"/>
            <a:r>
              <a:rPr lang="en-GB" sz="2800" dirty="0" smtClean="0"/>
              <a:t>Select the default chart and click on OK</a:t>
            </a:r>
          </a:p>
          <a:p>
            <a:pPr marL="444500" indent="-444500"/>
            <a:r>
              <a:rPr lang="en-GB" sz="2800" dirty="0" smtClean="0"/>
              <a:t>This should create a chart like this:</a:t>
            </a:r>
            <a:endParaRPr lang="en-GB" sz="2800"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752" t="38419" r="35892" b="20221"/>
          <a:stretch/>
        </p:blipFill>
        <p:spPr bwMode="auto">
          <a:xfrm>
            <a:off x="2267744" y="1373867"/>
            <a:ext cx="4814048" cy="302558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57200" y="4614227"/>
            <a:ext cx="7992888" cy="1277273"/>
          </a:xfrm>
          <a:prstGeom prst="rect">
            <a:avLst/>
          </a:prstGeom>
          <a:noFill/>
        </p:spPr>
        <p:txBody>
          <a:bodyPr wrap="square" rtlCol="0">
            <a:spAutoFit/>
          </a:bodyPr>
          <a:lstStyle/>
          <a:p>
            <a:pPr marL="363538" indent="-363538">
              <a:buFont typeface="Wingdings" pitchFamily="2" charset="2"/>
              <a:buChar char="q"/>
            </a:pPr>
            <a:r>
              <a:rPr lang="en-GB" sz="2400" dirty="0" smtClean="0">
                <a:latin typeface="Arial" panose="020B0604020202020204" pitchFamily="34" charset="0"/>
                <a:cs typeface="Arial" panose="020B0604020202020204" pitchFamily="34" charset="0"/>
              </a:rPr>
              <a:t>Right click on one of the grey buttons and select </a:t>
            </a:r>
            <a:r>
              <a:rPr lang="en-GB" sz="2400" b="1" dirty="0" smtClean="0">
                <a:latin typeface="Arial" panose="020B0604020202020204" pitchFamily="34" charset="0"/>
                <a:cs typeface="Arial" panose="020B0604020202020204" pitchFamily="34" charset="0"/>
              </a:rPr>
              <a:t>Hide All Field Buttons on Chart</a:t>
            </a:r>
          </a:p>
          <a:p>
            <a:pPr marL="363538" indent="-363538">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We shall keep this chart on the same sheet</a:t>
            </a:r>
            <a:endParaRPr lang="en-GB" sz="2400" dirty="0">
              <a:latin typeface="Arial" panose="020B0604020202020204" pitchFamily="34" charset="0"/>
              <a:cs typeface="Arial" panose="020B0604020202020204" pitchFamily="34" charset="0"/>
            </a:endParaRPr>
          </a:p>
        </p:txBody>
      </p:sp>
      <p:cxnSp>
        <p:nvCxnSpPr>
          <p:cNvPr id="6" name="Straight Arrow Connector 5"/>
          <p:cNvCxnSpPr/>
          <p:nvPr/>
        </p:nvCxnSpPr>
        <p:spPr>
          <a:xfrm flipV="1">
            <a:off x="2051720" y="4110171"/>
            <a:ext cx="648072" cy="50405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8" name="TextBox 7"/>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9" name="TextBox 8"/>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10" name="TextBox 9"/>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63402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329386"/>
          </a:xfrm>
        </p:spPr>
        <p:txBody>
          <a:bodyPr/>
          <a:lstStyle/>
          <a:p>
            <a:pPr marL="444500" indent="-444500"/>
            <a:r>
              <a:rPr lang="en-GB" sz="2800" dirty="0" smtClean="0"/>
              <a:t>Add a </a:t>
            </a:r>
            <a:r>
              <a:rPr lang="en-GB" sz="2800" dirty="0"/>
              <a:t>title above the chart “Height Percentage Frequency Distribution against </a:t>
            </a:r>
            <a:r>
              <a:rPr lang="en-GB" sz="2800" dirty="0" smtClean="0"/>
              <a:t>Gender”</a:t>
            </a:r>
          </a:p>
          <a:p>
            <a:pPr marL="444500" indent="-444500"/>
            <a:r>
              <a:rPr lang="en-GB" sz="2800" dirty="0" smtClean="0"/>
              <a:t>Change the number of decimal places of the vertical axis to 0</a:t>
            </a:r>
          </a:p>
          <a:p>
            <a:pPr marL="444500" indent="-444500"/>
            <a:r>
              <a:rPr lang="en-GB" sz="2800" dirty="0" smtClean="0"/>
              <a:t>Add a rotated title to the vertical axis of “Percentage frequency”</a:t>
            </a:r>
          </a:p>
          <a:p>
            <a:pPr marL="444500" indent="-444500"/>
            <a:r>
              <a:rPr lang="en-GB" sz="2800" dirty="0" smtClean="0"/>
              <a:t>Add a title to the horizontal axis of “Height (cm)”</a:t>
            </a:r>
          </a:p>
          <a:p>
            <a:pPr marL="444500" indent="-444500"/>
            <a:r>
              <a:rPr lang="en-GB" sz="2800" dirty="0" smtClean="0"/>
              <a:t>Change the colour of the </a:t>
            </a:r>
            <a:r>
              <a:rPr lang="en-GB" sz="2800" i="1" dirty="0" smtClean="0"/>
              <a:t>Female</a:t>
            </a:r>
            <a:r>
              <a:rPr lang="en-GB" sz="2800" dirty="0" smtClean="0"/>
              <a:t> data series to pink and the </a:t>
            </a:r>
            <a:r>
              <a:rPr lang="en-GB" sz="2800" i="1" dirty="0" smtClean="0"/>
              <a:t>Male</a:t>
            </a:r>
            <a:r>
              <a:rPr lang="en-GB" sz="2800" dirty="0" smtClean="0"/>
              <a:t> data series to Blue</a:t>
            </a:r>
          </a:p>
          <a:p>
            <a:pPr marL="444500" indent="-444500"/>
            <a:r>
              <a:rPr lang="en-GB" sz="2800" dirty="0" smtClean="0"/>
              <a:t>Change the background colour of the chart to light yellow</a:t>
            </a:r>
            <a:endParaRPr lang="en-GB" sz="2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7" name="TextBox 6"/>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221925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1008112"/>
          </a:xfrm>
        </p:spPr>
        <p:txBody>
          <a:bodyPr/>
          <a:lstStyle/>
          <a:p>
            <a:pPr marL="444500" indent="-444500"/>
            <a:r>
              <a:rPr lang="en-GB" sz="2800" dirty="0" smtClean="0"/>
              <a:t>Increase the size of the chart to 12cm by 20cm using size fields in the Format tab</a:t>
            </a:r>
          </a:p>
        </p:txBody>
      </p:sp>
      <p:sp>
        <p:nvSpPr>
          <p:cNvPr id="4" name="Rectangle 3"/>
          <p:cNvSpPr/>
          <p:nvPr/>
        </p:nvSpPr>
        <p:spPr>
          <a:xfrm>
            <a:off x="539552" y="2708920"/>
            <a:ext cx="7992888" cy="2985433"/>
          </a:xfrm>
          <a:prstGeom prst="rect">
            <a:avLst/>
          </a:prstGeom>
        </p:spPr>
        <p:txBody>
          <a:bodyPr wrap="square">
            <a:spAutoFit/>
          </a:bodyPr>
          <a:lstStyle/>
          <a:p>
            <a:pPr marL="444500" indent="-444500">
              <a:spcBef>
                <a:spcPts val="600"/>
              </a:spcBef>
              <a:buFont typeface="Wingdings" pitchFamily="2" charset="2"/>
              <a:buChar char="q"/>
            </a:pPr>
            <a:r>
              <a:rPr lang="en-GB" sz="2800" dirty="0">
                <a:latin typeface="Arial" panose="020B0604020202020204" pitchFamily="34" charset="0"/>
                <a:cs typeface="Arial" panose="020B0604020202020204" pitchFamily="34" charset="0"/>
              </a:rPr>
              <a:t>Change the font of all the </a:t>
            </a:r>
            <a:r>
              <a:rPr lang="en-GB" sz="2800" dirty="0" smtClean="0">
                <a:latin typeface="Arial" panose="020B0604020202020204" pitchFamily="34" charset="0"/>
                <a:cs typeface="Arial" panose="020B0604020202020204" pitchFamily="34" charset="0"/>
              </a:rPr>
              <a:t>text to Arial:</a:t>
            </a:r>
          </a:p>
          <a:p>
            <a:pPr marL="914400" lvl="1" indent="-376238">
              <a:spcBef>
                <a:spcPts val="600"/>
              </a:spcBef>
              <a:buFont typeface="Wingdings" pitchFamily="2" charset="2"/>
              <a:buChar char="Ø"/>
            </a:pPr>
            <a:r>
              <a:rPr lang="en-GB" sz="2800" dirty="0" smtClean="0">
                <a:latin typeface="Arial" panose="020B0604020202020204" pitchFamily="34" charset="0"/>
                <a:cs typeface="Arial" panose="020B0604020202020204" pitchFamily="34" charset="0"/>
              </a:rPr>
              <a:t>Change the chart title to 16pt</a:t>
            </a:r>
          </a:p>
          <a:p>
            <a:pPr marL="914400" lvl="1" indent="-376238">
              <a:spcBef>
                <a:spcPts val="600"/>
              </a:spcBef>
              <a:buFont typeface="Wingdings" pitchFamily="2" charset="2"/>
              <a:buChar char="Ø"/>
            </a:pPr>
            <a:r>
              <a:rPr lang="en-GB" sz="2800" dirty="0" smtClean="0">
                <a:latin typeface="Arial" panose="020B0604020202020204" pitchFamily="34" charset="0"/>
                <a:cs typeface="Arial" panose="020B0604020202020204" pitchFamily="34" charset="0"/>
              </a:rPr>
              <a:t>Change the axis titles and legend to 14pt</a:t>
            </a:r>
          </a:p>
          <a:p>
            <a:pPr marL="914400" lvl="1" indent="-376238">
              <a:spcBef>
                <a:spcPts val="600"/>
              </a:spcBef>
              <a:buFont typeface="Wingdings" pitchFamily="2" charset="2"/>
              <a:buChar char="Ø"/>
            </a:pPr>
            <a:r>
              <a:rPr lang="en-GB" sz="2800" dirty="0" smtClean="0">
                <a:latin typeface="Arial" panose="020B0604020202020204" pitchFamily="34" charset="0"/>
                <a:cs typeface="Arial" panose="020B0604020202020204" pitchFamily="34" charset="0"/>
              </a:rPr>
              <a:t>Change the axis values to 12pt</a:t>
            </a:r>
          </a:p>
          <a:p>
            <a:pPr marL="457200" indent="-457200">
              <a:spcBef>
                <a:spcPts val="600"/>
              </a:spcBef>
              <a:buFont typeface="Wingdings" pitchFamily="2" charset="2"/>
              <a:buChar char="q"/>
            </a:pPr>
            <a:r>
              <a:rPr lang="en-GB" sz="2800" dirty="0" smtClean="0">
                <a:latin typeface="Arial" panose="020B0604020202020204" pitchFamily="34" charset="0"/>
                <a:cs typeface="Arial" panose="020B0604020202020204" pitchFamily="34" charset="0"/>
              </a:rPr>
              <a:t>You may need to adjust the size of the chart and the position of some of the labels slightly</a:t>
            </a: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81801"/>
          <a:stretch/>
        </p:blipFill>
        <p:spPr bwMode="auto">
          <a:xfrm>
            <a:off x="570348" y="1484784"/>
            <a:ext cx="8205936" cy="11200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a:off x="6372200" y="1124744"/>
            <a:ext cx="1368152" cy="92005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372200" y="1196752"/>
            <a:ext cx="1368152" cy="108012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9" name="TextBox 8"/>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0" name="TextBox 9"/>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11" name="TextBox 10"/>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30938591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60648"/>
            <a:ext cx="8229600" cy="576064"/>
          </a:xfrm>
        </p:spPr>
        <p:txBody>
          <a:bodyPr/>
          <a:lstStyle/>
          <a:p>
            <a:pPr marL="0" indent="0">
              <a:buNone/>
            </a:pPr>
            <a:r>
              <a:rPr lang="en-GB" sz="2800" dirty="0" smtClean="0"/>
              <a:t>Your completed chart should look like this:</a:t>
            </a:r>
            <a:endParaRPr lang="en-GB" sz="28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836712"/>
            <a:ext cx="7596000" cy="4564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txBox="1">
            <a:spLocks/>
          </p:cNvSpPr>
          <p:nvPr/>
        </p:nvSpPr>
        <p:spPr bwMode="auto">
          <a:xfrm>
            <a:off x="467544" y="5401331"/>
            <a:ext cx="3960440" cy="57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538163" indent="-538163" algn="l" rtl="0" eaLnBrk="0" fontAlgn="base" hangingPunct="0">
              <a:spcBef>
                <a:spcPct val="20000"/>
              </a:spcBef>
              <a:spcAft>
                <a:spcPct val="0"/>
              </a:spcAft>
              <a:buFont typeface="Wingdings" pitchFamily="2" charset="2"/>
              <a:buChar char="q"/>
              <a:defRPr sz="3200">
                <a:solidFill>
                  <a:schemeClr val="tx1"/>
                </a:solidFill>
                <a:latin typeface="+mn-lt"/>
                <a:ea typeface="+mn-ea"/>
                <a:cs typeface="+mn-cs"/>
              </a:defRPr>
            </a:lvl1pPr>
            <a:lvl2pPr marL="901700" indent="-363538" algn="l" rtl="0" eaLnBrk="0" fontAlgn="base" hangingPunct="0">
              <a:spcBef>
                <a:spcPct val="20000"/>
              </a:spcBef>
              <a:spcAft>
                <a:spcPct val="0"/>
              </a:spcAft>
              <a:buFont typeface="Wingdings" pitchFamily="2" charset="2"/>
              <a:buChar char="Ø"/>
              <a:defRPr sz="2800">
                <a:solidFill>
                  <a:schemeClr val="tx1"/>
                </a:solidFill>
                <a:latin typeface="+mn-lt"/>
                <a:cs typeface="+mn-cs"/>
              </a:defRPr>
            </a:lvl2pPr>
            <a:lvl3pPr marL="1143000" indent="-228600" algn="l" rtl="0" eaLnBrk="0" fontAlgn="base" hangingPunct="0">
              <a:spcBef>
                <a:spcPct val="20000"/>
              </a:spcBef>
              <a:spcAft>
                <a:spcPct val="0"/>
              </a:spcAft>
              <a:buChar char="•"/>
              <a:defRPr>
                <a:solidFill>
                  <a:schemeClr val="tx1"/>
                </a:solidFill>
                <a:latin typeface="+mn-lt"/>
                <a:cs typeface="+mn-cs"/>
              </a:defRPr>
            </a:lvl3pPr>
            <a:lvl4pPr marL="1600200" indent="-228600" algn="l" rtl="0" eaLnBrk="0" fontAlgn="base" hangingPunct="0">
              <a:spcBef>
                <a:spcPct val="20000"/>
              </a:spcBef>
              <a:spcAft>
                <a:spcPct val="0"/>
              </a:spcAft>
              <a:buChar char="–"/>
              <a:defRPr sz="1600">
                <a:solidFill>
                  <a:schemeClr val="tx1"/>
                </a:solidFill>
                <a:latin typeface="+mn-lt"/>
                <a:cs typeface="+mn-cs"/>
              </a:defRPr>
            </a:lvl4pPr>
            <a:lvl5pPr marL="2057400" indent="-228600" algn="l" rtl="0" eaLnBrk="0" fontAlgn="base" hangingPunct="0">
              <a:spcBef>
                <a:spcPct val="20000"/>
              </a:spcBef>
              <a:spcAft>
                <a:spcPct val="0"/>
              </a:spcAft>
              <a:buChar char="»"/>
              <a:defRPr sz="1400">
                <a:solidFill>
                  <a:schemeClr val="tx1"/>
                </a:solidFill>
                <a:latin typeface="+mn-lt"/>
                <a:cs typeface="+mn-cs"/>
              </a:defRPr>
            </a:lvl5pPr>
            <a:lvl6pPr marL="2514600" indent="-228600" algn="l" rtl="0" fontAlgn="base">
              <a:spcBef>
                <a:spcPct val="20000"/>
              </a:spcBef>
              <a:spcAft>
                <a:spcPct val="0"/>
              </a:spcAft>
              <a:buChar char="»"/>
              <a:defRPr sz="1400">
                <a:solidFill>
                  <a:schemeClr val="tx1"/>
                </a:solidFill>
                <a:latin typeface="+mn-lt"/>
                <a:cs typeface="+mn-cs"/>
              </a:defRPr>
            </a:lvl6pPr>
            <a:lvl7pPr marL="2971800" indent="-228600" algn="l" rtl="0" fontAlgn="base">
              <a:spcBef>
                <a:spcPct val="20000"/>
              </a:spcBef>
              <a:spcAft>
                <a:spcPct val="0"/>
              </a:spcAft>
              <a:buChar char="»"/>
              <a:defRPr sz="1400">
                <a:solidFill>
                  <a:schemeClr val="tx1"/>
                </a:solidFill>
                <a:latin typeface="+mn-lt"/>
                <a:cs typeface="+mn-cs"/>
              </a:defRPr>
            </a:lvl7pPr>
            <a:lvl8pPr marL="3429000" indent="-228600" algn="l" rtl="0" fontAlgn="base">
              <a:spcBef>
                <a:spcPct val="20000"/>
              </a:spcBef>
              <a:spcAft>
                <a:spcPct val="0"/>
              </a:spcAft>
              <a:buChar char="»"/>
              <a:defRPr sz="1400">
                <a:solidFill>
                  <a:schemeClr val="tx1"/>
                </a:solidFill>
                <a:latin typeface="+mn-lt"/>
                <a:cs typeface="+mn-cs"/>
              </a:defRPr>
            </a:lvl8pPr>
            <a:lvl9pPr marL="3886200" indent="-228600" algn="l" rtl="0" fontAlgn="base">
              <a:spcBef>
                <a:spcPct val="20000"/>
              </a:spcBef>
              <a:spcAft>
                <a:spcPct val="0"/>
              </a:spcAft>
              <a:buChar char="»"/>
              <a:defRPr sz="1400">
                <a:solidFill>
                  <a:schemeClr val="tx1"/>
                </a:solidFill>
                <a:latin typeface="+mn-lt"/>
                <a:cs typeface="+mn-cs"/>
              </a:defRPr>
            </a:lvl9pPr>
          </a:lstStyle>
          <a:p>
            <a:pPr marL="0" indent="0">
              <a:buFont typeface="Wingdings" pitchFamily="2" charset="2"/>
              <a:buNone/>
            </a:pPr>
            <a:r>
              <a:rPr lang="en-GB" sz="2800" dirty="0" smtClean="0">
                <a:latin typeface="Arial" panose="020B0604020202020204" pitchFamily="34" charset="0"/>
                <a:cs typeface="Arial" panose="020B0604020202020204" pitchFamily="34" charset="0"/>
              </a:rPr>
              <a:t>Save your file and exit</a:t>
            </a:r>
            <a:endParaRPr lang="en-GB" sz="2800"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7" name="TextBox 6"/>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8" name="TextBox 7"/>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9" name="TextBox 8"/>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16838548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634082"/>
          </a:xfrm>
        </p:spPr>
        <p:txBody>
          <a:bodyPr>
            <a:normAutofit fontScale="90000"/>
          </a:bodyPr>
          <a:lstStyle/>
          <a:p>
            <a:r>
              <a:rPr lang="en-GB" dirty="0" smtClean="0"/>
              <a:t>Recap</a:t>
            </a:r>
            <a:endParaRPr lang="en-GB" dirty="0"/>
          </a:p>
        </p:txBody>
      </p:sp>
      <p:sp>
        <p:nvSpPr>
          <p:cNvPr id="3" name="Content Placeholder 2"/>
          <p:cNvSpPr>
            <a:spLocks noGrp="1"/>
          </p:cNvSpPr>
          <p:nvPr>
            <p:ph idx="1"/>
          </p:nvPr>
        </p:nvSpPr>
        <p:spPr>
          <a:xfrm>
            <a:off x="457200" y="1196752"/>
            <a:ext cx="8229600" cy="3528392"/>
          </a:xfrm>
        </p:spPr>
        <p:txBody>
          <a:bodyPr/>
          <a:lstStyle/>
          <a:p>
            <a:pPr marL="0" indent="0">
              <a:lnSpc>
                <a:spcPct val="95000"/>
              </a:lnSpc>
              <a:spcBef>
                <a:spcPts val="600"/>
              </a:spcBef>
              <a:buNone/>
            </a:pPr>
            <a:r>
              <a:rPr lang="en-GB" dirty="0" smtClean="0"/>
              <a:t>We have looked at creating:</a:t>
            </a:r>
          </a:p>
          <a:p>
            <a:pPr>
              <a:lnSpc>
                <a:spcPct val="95000"/>
              </a:lnSpc>
              <a:spcBef>
                <a:spcPts val="600"/>
              </a:spcBef>
            </a:pPr>
            <a:r>
              <a:rPr lang="en-GB" dirty="0" smtClean="0"/>
              <a:t>Pie charts</a:t>
            </a:r>
          </a:p>
          <a:p>
            <a:pPr>
              <a:lnSpc>
                <a:spcPct val="95000"/>
              </a:lnSpc>
              <a:spcBef>
                <a:spcPts val="600"/>
              </a:spcBef>
            </a:pPr>
            <a:r>
              <a:rPr lang="en-GB" dirty="0" smtClean="0"/>
              <a:t>Single series bar charts</a:t>
            </a:r>
          </a:p>
          <a:p>
            <a:pPr>
              <a:lnSpc>
                <a:spcPct val="95000"/>
              </a:lnSpc>
              <a:spcBef>
                <a:spcPts val="600"/>
              </a:spcBef>
            </a:pPr>
            <a:r>
              <a:rPr lang="en-GB" dirty="0" smtClean="0"/>
              <a:t>Scatter plots</a:t>
            </a:r>
          </a:p>
          <a:p>
            <a:pPr>
              <a:lnSpc>
                <a:spcPct val="95000"/>
              </a:lnSpc>
              <a:spcBef>
                <a:spcPts val="600"/>
              </a:spcBef>
            </a:pPr>
            <a:r>
              <a:rPr lang="en-GB" dirty="0" smtClean="0"/>
              <a:t>Multiple series bar charts from pivot tables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7" name="TextBox 6"/>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426734495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normAutofit fontScale="90000"/>
          </a:bodyPr>
          <a:lstStyle/>
          <a:p>
            <a:r>
              <a:rPr lang="en-GB" sz="4000" dirty="0" smtClean="0"/>
              <a:t>Creating Pie Charts</a:t>
            </a:r>
            <a:br>
              <a:rPr lang="en-GB" sz="4000" dirty="0" smtClean="0"/>
            </a:br>
            <a:r>
              <a:rPr lang="en-GB" sz="4000" dirty="0" smtClean="0"/>
              <a:t>1. Set up the file</a:t>
            </a:r>
            <a:endParaRPr lang="en-GB" sz="4000" dirty="0"/>
          </a:p>
        </p:txBody>
      </p:sp>
      <p:sp>
        <p:nvSpPr>
          <p:cNvPr id="3" name="Content Placeholder 2"/>
          <p:cNvSpPr>
            <a:spLocks noGrp="1"/>
          </p:cNvSpPr>
          <p:nvPr>
            <p:ph idx="1"/>
          </p:nvPr>
        </p:nvSpPr>
        <p:spPr>
          <a:xfrm>
            <a:off x="287952" y="1599406"/>
            <a:ext cx="4356056" cy="4277866"/>
          </a:xfrm>
        </p:spPr>
        <p:txBody>
          <a:bodyPr>
            <a:normAutofit fontScale="92500" lnSpcReduction="10000"/>
          </a:bodyPr>
          <a:lstStyle/>
          <a:p>
            <a:pPr marL="447675" indent="-447675">
              <a:lnSpc>
                <a:spcPct val="105000"/>
              </a:lnSpc>
              <a:spcBef>
                <a:spcPts val="600"/>
              </a:spcBef>
              <a:buFont typeface="+mj-lt"/>
              <a:buAutoNum type="arabicPeriod"/>
            </a:pPr>
            <a:r>
              <a:rPr lang="en-GB" sz="2800" dirty="0"/>
              <a:t>Select the file </a:t>
            </a:r>
            <a:r>
              <a:rPr lang="en-GB" sz="2800" dirty="0" smtClean="0"/>
              <a:t>PowerStations.xlsx associated with this presentation</a:t>
            </a:r>
            <a:endParaRPr lang="en-GB" sz="2800" dirty="0"/>
          </a:p>
          <a:p>
            <a:pPr marL="447675" indent="-447675">
              <a:lnSpc>
                <a:spcPct val="105000"/>
              </a:lnSpc>
              <a:spcBef>
                <a:spcPts val="600"/>
              </a:spcBef>
              <a:buFont typeface="+mj-lt"/>
              <a:buAutoNum type="arabicPeriod"/>
            </a:pPr>
            <a:r>
              <a:rPr lang="en-GB" sz="2800" dirty="0"/>
              <a:t>Save it in </a:t>
            </a:r>
            <a:r>
              <a:rPr lang="en-GB" sz="2800" dirty="0" smtClean="0"/>
              <a:t>a folder 5ExcelCharts in your Documents </a:t>
            </a:r>
            <a:r>
              <a:rPr lang="en-GB" sz="2800" dirty="0"/>
              <a:t>area</a:t>
            </a:r>
          </a:p>
          <a:p>
            <a:pPr marL="447675" indent="-447675">
              <a:lnSpc>
                <a:spcPct val="105000"/>
              </a:lnSpc>
              <a:spcBef>
                <a:spcPts val="600"/>
              </a:spcBef>
              <a:buFont typeface="+mj-lt"/>
              <a:buAutoNum type="arabicPeriod"/>
            </a:pPr>
            <a:r>
              <a:rPr lang="en-GB" sz="2800" dirty="0"/>
              <a:t>Open this file</a:t>
            </a:r>
          </a:p>
          <a:p>
            <a:pPr marL="447675" indent="-447675">
              <a:lnSpc>
                <a:spcPct val="105000"/>
              </a:lnSpc>
              <a:spcBef>
                <a:spcPts val="600"/>
              </a:spcBef>
              <a:buFont typeface="+mj-lt"/>
              <a:buAutoNum type="arabicPeriod"/>
            </a:pPr>
            <a:r>
              <a:rPr lang="en-GB" sz="2800" dirty="0"/>
              <a:t>Save it as </a:t>
            </a:r>
            <a:r>
              <a:rPr lang="en-GB" sz="2800" dirty="0" smtClean="0"/>
              <a:t>PowerStations2.xlsx</a:t>
            </a:r>
            <a:endParaRPr lang="en-GB" sz="2800" dirty="0"/>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4788024" y="1700809"/>
            <a:ext cx="4051600" cy="2556283"/>
          </a:xfrm>
          <a:prstGeom prst="rect">
            <a:avLst/>
          </a:prstGeom>
          <a:ln>
            <a:solidFill>
              <a:schemeClr val="tx1"/>
            </a:solidFill>
          </a:ln>
        </p:spPr>
      </p:pic>
      <p:sp>
        <p:nvSpPr>
          <p:cNvPr id="5" name="TextBox 4"/>
          <p:cNvSpPr txBox="1">
            <a:spLocks noChangeArrowheads="1"/>
          </p:cNvSpPr>
          <p:nvPr/>
        </p:nvSpPr>
        <p:spPr bwMode="auto">
          <a:xfrm>
            <a:off x="4355976" y="4581128"/>
            <a:ext cx="4500785" cy="1323439"/>
          </a:xfrm>
          <a:prstGeom prst="rect">
            <a:avLst/>
          </a:prstGeom>
          <a:solidFill>
            <a:schemeClr val="bg1"/>
          </a:solidFill>
          <a:ln>
            <a:solidFill>
              <a:schemeClr val="tx1"/>
            </a:solidFill>
          </a:ln>
          <a:effectLst>
            <a:outerShdw blurRad="50800" dist="38100" dir="2700000" algn="tl" rotWithShape="0">
              <a:prstClr val="black">
                <a:alpha val="40000"/>
              </a:prstClr>
            </a:outerShdw>
          </a:effectLs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2000" dirty="0"/>
              <a:t>The background colour and zoom have been changed to make the sheets more </a:t>
            </a:r>
            <a:r>
              <a:rPr lang="en-GB" sz="2000" dirty="0" smtClean="0"/>
              <a:t>accessible. This does not affect how the printout looks.</a:t>
            </a:r>
            <a:endParaRPr lang="en-GB" sz="2000" dirty="0"/>
          </a:p>
        </p:txBody>
      </p:sp>
      <p:cxnSp>
        <p:nvCxnSpPr>
          <p:cNvPr id="6" name="Straight Arrow Connector 5"/>
          <p:cNvCxnSpPr>
            <a:stCxn id="5" idx="0"/>
          </p:cNvCxnSpPr>
          <p:nvPr/>
        </p:nvCxnSpPr>
        <p:spPr>
          <a:xfrm flipV="1">
            <a:off x="6606369" y="3933057"/>
            <a:ext cx="298918" cy="64807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8" name="TextBox 7"/>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9" name="TextBox 8"/>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10" name="TextBox 9"/>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207286993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026" y="980728"/>
            <a:ext cx="8229600" cy="1512168"/>
          </a:xfrm>
        </p:spPr>
        <p:txBody>
          <a:bodyPr/>
          <a:lstStyle/>
          <a:p>
            <a:pPr marL="355600" indent="-355600">
              <a:spcBef>
                <a:spcPts val="200"/>
              </a:spcBef>
              <a:buFont typeface="Arial Black" pitchFamily="34" charset="0"/>
              <a:buAutoNum type="arabicPeriod"/>
            </a:pPr>
            <a:r>
              <a:rPr lang="en-GB" sz="2800" dirty="0"/>
              <a:t>Select the Alphabetical Order sheet</a:t>
            </a:r>
          </a:p>
          <a:p>
            <a:pPr marL="355600" indent="-355600">
              <a:spcBef>
                <a:spcPts val="200"/>
              </a:spcBef>
              <a:buFont typeface="Arial Black" pitchFamily="34" charset="0"/>
              <a:buAutoNum type="arabicPeriod"/>
            </a:pPr>
            <a:r>
              <a:rPr lang="en-GB" sz="2800" dirty="0"/>
              <a:t>Select all the data</a:t>
            </a:r>
          </a:p>
          <a:p>
            <a:pPr marL="355600" indent="-355600">
              <a:spcBef>
                <a:spcPts val="200"/>
              </a:spcBef>
              <a:buFont typeface="Arial Black" pitchFamily="34" charset="0"/>
              <a:buAutoNum type="arabicPeriod"/>
            </a:pPr>
            <a:r>
              <a:rPr lang="en-GB" sz="2800" dirty="0"/>
              <a:t>Select Insert – Pie – then the first 2D pie chart</a:t>
            </a:r>
          </a:p>
        </p:txBody>
      </p:sp>
      <p:sp>
        <p:nvSpPr>
          <p:cNvPr id="4" name="TextBox 4"/>
          <p:cNvSpPr txBox="1">
            <a:spLocks noChangeArrowheads="1"/>
          </p:cNvSpPr>
          <p:nvPr/>
        </p:nvSpPr>
        <p:spPr bwMode="auto">
          <a:xfrm>
            <a:off x="500562" y="2492896"/>
            <a:ext cx="335135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GB" sz="2800" dirty="0"/>
              <a:t>Your display should then look like this: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5936" y="2448842"/>
            <a:ext cx="4876800" cy="3500438"/>
          </a:xfrm>
          <a:prstGeom prst="rect">
            <a:avLst/>
          </a:prstGeom>
          <a:ln>
            <a:solidFill>
              <a:schemeClr val="tx1"/>
            </a:solidFill>
          </a:ln>
        </p:spPr>
      </p:pic>
      <p:sp>
        <p:nvSpPr>
          <p:cNvPr id="6" name="Title 1"/>
          <p:cNvSpPr>
            <a:spLocks noGrp="1"/>
          </p:cNvSpPr>
          <p:nvPr>
            <p:ph type="title"/>
          </p:nvPr>
        </p:nvSpPr>
        <p:spPr>
          <a:xfrm>
            <a:off x="457200" y="274638"/>
            <a:ext cx="8229600" cy="706090"/>
          </a:xfrm>
        </p:spPr>
        <p:txBody>
          <a:bodyPr/>
          <a:lstStyle/>
          <a:p>
            <a:r>
              <a:rPr lang="en-GB" sz="4000" dirty="0" smtClean="0"/>
              <a:t>2. Create an Initial Chart</a:t>
            </a:r>
            <a:endParaRPr lang="en-GB" sz="4000"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8" name="TextBox 7"/>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9" name="TextBox 8"/>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10" name="TextBox 9"/>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32612071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GB" sz="4000" dirty="0"/>
              <a:t>3. </a:t>
            </a:r>
            <a:r>
              <a:rPr lang="en-GB" sz="4000" dirty="0" smtClean="0"/>
              <a:t>Change </a:t>
            </a:r>
            <a:r>
              <a:rPr lang="en-GB" sz="4000" dirty="0"/>
              <a:t>the Chart Design</a:t>
            </a:r>
          </a:p>
        </p:txBody>
      </p:sp>
      <p:sp>
        <p:nvSpPr>
          <p:cNvPr id="3" name="Content Placeholder 2"/>
          <p:cNvSpPr>
            <a:spLocks noGrp="1"/>
          </p:cNvSpPr>
          <p:nvPr>
            <p:ph idx="1"/>
          </p:nvPr>
        </p:nvSpPr>
        <p:spPr>
          <a:xfrm>
            <a:off x="457200" y="1124744"/>
            <a:ext cx="8229600" cy="4896544"/>
          </a:xfrm>
        </p:spPr>
        <p:txBody>
          <a:bodyPr/>
          <a:lstStyle/>
          <a:p>
            <a:pPr marL="354013" lvl="0" indent="-354013">
              <a:lnSpc>
                <a:spcPct val="95000"/>
              </a:lnSpc>
              <a:buFont typeface="+mj-lt"/>
              <a:buAutoNum type="arabicPeriod"/>
            </a:pPr>
            <a:r>
              <a:rPr lang="en-GB" sz="2400" dirty="0"/>
              <a:t>On the Design ribbon, move the chart to a new sheet using the “Move Chart Location” button. This should create a sheet called </a:t>
            </a:r>
            <a:r>
              <a:rPr lang="en-GB" sz="2400" dirty="0" smtClean="0"/>
              <a:t>Chart1.</a:t>
            </a:r>
            <a:endParaRPr lang="en-GB" sz="2400" dirty="0"/>
          </a:p>
          <a:p>
            <a:pPr marL="354013" lvl="0" indent="-354013">
              <a:lnSpc>
                <a:spcPct val="95000"/>
              </a:lnSpc>
              <a:buFont typeface="+mj-lt"/>
              <a:buAutoNum type="arabicPeriod"/>
            </a:pPr>
            <a:r>
              <a:rPr lang="en-GB" sz="2400" dirty="0"/>
              <a:t>Click and drag the Chart1 tab in between the Alphabetical Order and Numerical Order </a:t>
            </a:r>
            <a:r>
              <a:rPr lang="en-GB" sz="2400" dirty="0" smtClean="0"/>
              <a:t>tabs</a:t>
            </a:r>
            <a:endParaRPr lang="en-GB" sz="2400" dirty="0"/>
          </a:p>
          <a:p>
            <a:pPr marL="0" lvl="0" indent="0">
              <a:lnSpc>
                <a:spcPct val="95000"/>
              </a:lnSpc>
              <a:buNone/>
            </a:pPr>
            <a:endParaRPr lang="en-GB" sz="4400" dirty="0" smtClean="0"/>
          </a:p>
          <a:p>
            <a:pPr marL="354013" lvl="0" indent="-354013">
              <a:lnSpc>
                <a:spcPct val="95000"/>
              </a:lnSpc>
              <a:buFont typeface="+mj-lt"/>
              <a:buAutoNum type="arabicPeriod" startAt="3"/>
            </a:pPr>
            <a:r>
              <a:rPr lang="en-GB" sz="2400" dirty="0" smtClean="0"/>
              <a:t>Change </a:t>
            </a:r>
            <a:r>
              <a:rPr lang="en-GB" sz="2400" dirty="0"/>
              <a:t>the chart style to Style </a:t>
            </a:r>
            <a:r>
              <a:rPr lang="en-GB" sz="2400" dirty="0" smtClean="0"/>
              <a:t>26</a:t>
            </a:r>
          </a:p>
          <a:p>
            <a:pPr marL="0" lvl="0" indent="0">
              <a:lnSpc>
                <a:spcPct val="95000"/>
              </a:lnSpc>
              <a:buNone/>
            </a:pPr>
            <a:endParaRPr lang="en-GB" sz="6600" dirty="0"/>
          </a:p>
          <a:p>
            <a:pPr marL="723900" indent="-723900">
              <a:lnSpc>
                <a:spcPct val="95000"/>
              </a:lnSpc>
              <a:buNone/>
            </a:pPr>
            <a:r>
              <a:rPr lang="en-GB" sz="2400" b="1" dirty="0"/>
              <a:t>Note:</a:t>
            </a:r>
            <a:r>
              <a:rPr lang="en-GB" sz="2400" dirty="0"/>
              <a:t> You must change the chart style </a:t>
            </a:r>
            <a:r>
              <a:rPr lang="en-GB" sz="2400" b="1" dirty="0"/>
              <a:t>before</a:t>
            </a:r>
            <a:r>
              <a:rPr lang="en-GB" sz="2400" dirty="0"/>
              <a:t> you change its layout and </a:t>
            </a:r>
            <a:r>
              <a:rPr lang="en-GB" sz="2400" dirty="0" smtClean="0"/>
              <a:t>format</a:t>
            </a:r>
            <a:endParaRPr lang="en-GB" sz="2400" dirty="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4567001" y="3108136"/>
            <a:ext cx="4330477" cy="608896"/>
          </a:xfrm>
          <a:prstGeom prst="rect">
            <a:avLst/>
          </a:prstGeom>
          <a:ln>
            <a:solidFill>
              <a:schemeClr val="tx1"/>
            </a:solidFill>
          </a:ln>
        </p:spPr>
      </p:pic>
      <p:pic>
        <p:nvPicPr>
          <p:cNvPr id="5" name="Picture 4"/>
          <p:cNvPicPr/>
          <p:nvPr/>
        </p:nvPicPr>
        <p:blipFill>
          <a:blip r:embed="rId4">
            <a:extLst>
              <a:ext uri="{28A0092B-C50C-407E-A947-70E740481C1C}">
                <a14:useLocalDpi xmlns:a14="http://schemas.microsoft.com/office/drawing/2010/main" val="0"/>
              </a:ext>
            </a:extLst>
          </a:blip>
          <a:stretch>
            <a:fillRect/>
          </a:stretch>
        </p:blipFill>
        <p:spPr>
          <a:xfrm>
            <a:off x="2800930" y="4277464"/>
            <a:ext cx="5731510" cy="807720"/>
          </a:xfrm>
          <a:prstGeom prst="rect">
            <a:avLst/>
          </a:prstGeom>
          <a:ln>
            <a:solidFill>
              <a:schemeClr val="tx1"/>
            </a:solidFill>
          </a:ln>
        </p:spPr>
      </p:pic>
      <p:cxnSp>
        <p:nvCxnSpPr>
          <p:cNvPr id="6" name="Straight Arrow Connector 5"/>
          <p:cNvCxnSpPr/>
          <p:nvPr/>
        </p:nvCxnSpPr>
        <p:spPr>
          <a:xfrm>
            <a:off x="5393218" y="4149080"/>
            <a:ext cx="216024" cy="47586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7020272" y="2863851"/>
            <a:ext cx="432048" cy="24428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9" name="TextBox 8"/>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1" name="TextBox 10"/>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12" name="TextBox 11"/>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311609621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smtClean="0"/>
              <a:t>4. </a:t>
            </a:r>
            <a:r>
              <a:rPr lang="en-GB" sz="4000" dirty="0"/>
              <a:t>Change the Chart Layout and Format</a:t>
            </a:r>
          </a:p>
        </p:txBody>
      </p:sp>
      <p:sp>
        <p:nvSpPr>
          <p:cNvPr id="3" name="Content Placeholder 2"/>
          <p:cNvSpPr>
            <a:spLocks noGrp="1"/>
          </p:cNvSpPr>
          <p:nvPr>
            <p:ph idx="1"/>
          </p:nvPr>
        </p:nvSpPr>
        <p:spPr>
          <a:xfrm>
            <a:off x="251520" y="1484784"/>
            <a:ext cx="5616626" cy="4608512"/>
          </a:xfrm>
        </p:spPr>
        <p:txBody>
          <a:bodyPr>
            <a:normAutofit lnSpcReduction="10000"/>
          </a:bodyPr>
          <a:lstStyle/>
          <a:p>
            <a:pPr marL="354013" lvl="0" indent="-354013">
              <a:lnSpc>
                <a:spcPct val="105000"/>
              </a:lnSpc>
              <a:buFont typeface="+mj-lt"/>
              <a:buAutoNum type="arabicPeriod"/>
            </a:pPr>
            <a:r>
              <a:rPr lang="en-GB" sz="2400" dirty="0" smtClean="0"/>
              <a:t>Select and change the </a:t>
            </a:r>
            <a:r>
              <a:rPr lang="en-GB" sz="2400" dirty="0"/>
              <a:t>chart title </a:t>
            </a:r>
            <a:r>
              <a:rPr lang="en-GB" sz="2400" dirty="0" smtClean="0"/>
              <a:t>to </a:t>
            </a:r>
            <a:r>
              <a:rPr lang="en-GB" sz="2400" dirty="0"/>
              <a:t>“The number of nuclear power stations in various countries in 1989”</a:t>
            </a:r>
          </a:p>
          <a:p>
            <a:pPr marL="354013" lvl="0" indent="-354013">
              <a:lnSpc>
                <a:spcPct val="105000"/>
              </a:lnSpc>
              <a:buFont typeface="+mj-lt"/>
              <a:buAutoNum type="arabicPeriod"/>
            </a:pPr>
            <a:r>
              <a:rPr lang="en-GB" sz="2400" dirty="0"/>
              <a:t>On the Home ribbon, change the title font size to 24 and </a:t>
            </a:r>
            <a:r>
              <a:rPr lang="en-GB" sz="2400" dirty="0" smtClean="0"/>
              <a:t>the style </a:t>
            </a:r>
            <a:r>
              <a:rPr lang="en-GB" sz="2400" dirty="0"/>
              <a:t>to Arial</a:t>
            </a:r>
          </a:p>
          <a:p>
            <a:pPr marL="354013" lvl="0" indent="-354013">
              <a:lnSpc>
                <a:spcPct val="105000"/>
              </a:lnSpc>
              <a:buFont typeface="+mj-lt"/>
              <a:buAutoNum type="arabicPeriod"/>
            </a:pPr>
            <a:r>
              <a:rPr lang="en-GB" sz="2400" dirty="0"/>
              <a:t>On the Layout ribbon, turn off the chart legend by selecting Legend – None</a:t>
            </a:r>
          </a:p>
          <a:p>
            <a:pPr marL="354013" lvl="0" indent="-354013">
              <a:lnSpc>
                <a:spcPct val="105000"/>
              </a:lnSpc>
              <a:buFont typeface="+mj-lt"/>
              <a:buAutoNum type="arabicPeriod"/>
            </a:pPr>
            <a:r>
              <a:rPr lang="en-GB" sz="2400" dirty="0"/>
              <a:t>Under the Data Labels menu, choose “Best Fit”, then select “More Data Label Options” then select “Category Name” under “Label contains</a:t>
            </a:r>
            <a:r>
              <a:rPr lang="en-GB" sz="2400" dirty="0" smtClean="0"/>
              <a:t>”</a:t>
            </a:r>
            <a:endParaRPr lang="en-GB" sz="2400" dirty="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6156176" y="2465318"/>
            <a:ext cx="2835761" cy="3051914"/>
          </a:xfrm>
          <a:prstGeom prst="rect">
            <a:avLst/>
          </a:prstGeom>
          <a:ln>
            <a:solidFill>
              <a:schemeClr val="tx1"/>
            </a:solidFill>
          </a:ln>
        </p:spPr>
      </p:pic>
      <p:cxnSp>
        <p:nvCxnSpPr>
          <p:cNvPr id="5" name="Straight Arrow Connector 4"/>
          <p:cNvCxnSpPr/>
          <p:nvPr/>
        </p:nvCxnSpPr>
        <p:spPr>
          <a:xfrm flipV="1">
            <a:off x="5652120" y="3068960"/>
            <a:ext cx="1373540" cy="223224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7" name="TextBox 6"/>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8" name="TextBox 7"/>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9" name="TextBox 8"/>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308414165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5761757" cy="5185370"/>
          </a:xfrm>
        </p:spPr>
        <p:txBody>
          <a:bodyPr/>
          <a:lstStyle/>
          <a:p>
            <a:pPr marL="447675" lvl="0" indent="-447675">
              <a:lnSpc>
                <a:spcPct val="95000"/>
              </a:lnSpc>
              <a:buFont typeface="+mj-lt"/>
              <a:buAutoNum type="arabicPeriod" startAt="5"/>
            </a:pPr>
            <a:r>
              <a:rPr lang="en-GB" sz="2800" dirty="0"/>
              <a:t>Whilst the data labels are selected, change their font size to 16 and their style to Arial using the Home ribbon</a:t>
            </a:r>
          </a:p>
          <a:p>
            <a:pPr marL="447675" lvl="0" indent="-447675">
              <a:lnSpc>
                <a:spcPct val="95000"/>
              </a:lnSpc>
              <a:buFont typeface="+mj-lt"/>
              <a:buAutoNum type="arabicPeriod" startAt="5"/>
            </a:pPr>
            <a:r>
              <a:rPr lang="en-GB" sz="2800" dirty="0"/>
              <a:t>Select the chart background, then change its colour to light yellow by using Shape Fill pull down menu on the Format ribbon (light yellow is the option next to white on the Standard “more fill colours” palette).</a:t>
            </a:r>
          </a:p>
          <a:p>
            <a:pPr marL="447675" indent="-447675">
              <a:lnSpc>
                <a:spcPct val="95000"/>
              </a:lnSpc>
              <a:buFont typeface="+mj-lt"/>
              <a:buAutoNum type="arabicPeriod" startAt="5"/>
            </a:pPr>
            <a:r>
              <a:rPr lang="en-GB" sz="2800" dirty="0"/>
              <a:t>Save the </a:t>
            </a:r>
            <a:r>
              <a:rPr lang="en-GB" sz="2800" dirty="0" smtClean="0"/>
              <a:t>file</a:t>
            </a:r>
            <a:endParaRPr lang="en-GB"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2200" y="908720"/>
            <a:ext cx="2522220" cy="3086100"/>
          </a:xfrm>
          <a:prstGeom prst="rect">
            <a:avLst/>
          </a:prstGeom>
        </p:spPr>
      </p:pic>
      <p:cxnSp>
        <p:nvCxnSpPr>
          <p:cNvPr id="5" name="Straight Arrow Connector 4"/>
          <p:cNvCxnSpPr/>
          <p:nvPr/>
        </p:nvCxnSpPr>
        <p:spPr>
          <a:xfrm flipV="1">
            <a:off x="5796136" y="2276872"/>
            <a:ext cx="1373538" cy="151216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7" name="TextBox 6"/>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8" name="TextBox 7"/>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9" name="TextBox 8"/>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34935029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88640"/>
            <a:ext cx="7992888" cy="504056"/>
          </a:xfrm>
        </p:spPr>
        <p:txBody>
          <a:bodyPr>
            <a:normAutofit lnSpcReduction="10000"/>
          </a:bodyPr>
          <a:lstStyle/>
          <a:p>
            <a:pPr marL="0" indent="0">
              <a:buNone/>
            </a:pPr>
            <a:r>
              <a:rPr lang="en-GB" sz="2800" dirty="0"/>
              <a:t>The completed chart should </a:t>
            </a:r>
            <a:r>
              <a:rPr lang="en-GB" sz="2800" dirty="0" smtClean="0"/>
              <a:t>then look </a:t>
            </a:r>
            <a:r>
              <a:rPr lang="en-GB" sz="2800" dirty="0"/>
              <a:t>like this: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829597"/>
            <a:ext cx="7275195" cy="4759643"/>
          </a:xfrm>
          <a:prstGeom prst="rect">
            <a:avLst/>
          </a:prstGeom>
          <a:ln>
            <a:solidFill>
              <a:schemeClr val="tx1"/>
            </a:solidFill>
          </a:ln>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6" name="TextBox 5"/>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7" name="TextBox 6"/>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8" name="TextBox 7"/>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246754791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0622"/>
            <a:ext cx="8229600" cy="1066130"/>
          </a:xfrm>
        </p:spPr>
        <p:txBody>
          <a:bodyPr>
            <a:normAutofit fontScale="90000"/>
          </a:bodyPr>
          <a:lstStyle/>
          <a:p>
            <a:pPr>
              <a:lnSpc>
                <a:spcPct val="90000"/>
              </a:lnSpc>
            </a:pPr>
            <a:r>
              <a:rPr lang="en-GB" sz="4000" dirty="0" smtClean="0"/>
              <a:t>Creating bar charts</a:t>
            </a:r>
            <a:br>
              <a:rPr lang="en-GB" sz="4000" dirty="0" smtClean="0"/>
            </a:br>
            <a:r>
              <a:rPr lang="en-GB" sz="4000" dirty="0" smtClean="0"/>
              <a:t>1. </a:t>
            </a:r>
            <a:r>
              <a:rPr lang="en-GB" sz="4000" dirty="0"/>
              <a:t>Create an </a:t>
            </a:r>
            <a:r>
              <a:rPr lang="en-GB" sz="4000" dirty="0" smtClean="0"/>
              <a:t>chart</a:t>
            </a:r>
            <a:endParaRPr lang="en-GB" sz="4000" dirty="0"/>
          </a:p>
        </p:txBody>
      </p:sp>
      <p:sp>
        <p:nvSpPr>
          <p:cNvPr id="3" name="Content Placeholder 2"/>
          <p:cNvSpPr>
            <a:spLocks noGrp="1"/>
          </p:cNvSpPr>
          <p:nvPr>
            <p:ph idx="1"/>
          </p:nvPr>
        </p:nvSpPr>
        <p:spPr>
          <a:xfrm>
            <a:off x="457200" y="1268760"/>
            <a:ext cx="8229600" cy="864096"/>
          </a:xfrm>
        </p:spPr>
        <p:txBody>
          <a:bodyPr>
            <a:normAutofit lnSpcReduction="10000"/>
          </a:bodyPr>
          <a:lstStyle/>
          <a:p>
            <a:pPr marL="354013" indent="-354013">
              <a:buFont typeface="+mj-lt"/>
              <a:buAutoNum type="arabicPeriod"/>
            </a:pPr>
            <a:r>
              <a:rPr lang="en-GB" sz="2400" dirty="0"/>
              <a:t>Save the file you created as </a:t>
            </a:r>
            <a:r>
              <a:rPr lang="en-GB" sz="2400" dirty="0" smtClean="0"/>
              <a:t>PowerStations3.xlsx</a:t>
            </a:r>
          </a:p>
          <a:p>
            <a:pPr marL="354013" indent="-354013">
              <a:buFont typeface="+mj-lt"/>
              <a:buAutoNum type="arabicPeriod"/>
            </a:pPr>
            <a:r>
              <a:rPr lang="en-GB" sz="2400" dirty="0" smtClean="0"/>
              <a:t>Go to the Numerical Order sheet</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1020" y="2163948"/>
            <a:ext cx="5169408" cy="3720560"/>
          </a:xfrm>
          <a:prstGeom prst="rect">
            <a:avLst/>
          </a:prstGeom>
          <a:ln>
            <a:solidFill>
              <a:schemeClr val="tx1"/>
            </a:solidFill>
          </a:ln>
        </p:spPr>
      </p:pic>
      <p:sp>
        <p:nvSpPr>
          <p:cNvPr id="5" name="Rectangle 4"/>
          <p:cNvSpPr/>
          <p:nvPr/>
        </p:nvSpPr>
        <p:spPr>
          <a:xfrm>
            <a:off x="457200" y="2132856"/>
            <a:ext cx="2880320" cy="3862596"/>
          </a:xfrm>
          <a:prstGeom prst="rect">
            <a:avLst/>
          </a:prstGeom>
        </p:spPr>
        <p:txBody>
          <a:bodyPr wrap="square">
            <a:spAutoFit/>
          </a:bodyPr>
          <a:lstStyle/>
          <a:p>
            <a:pPr marL="354013" indent="-354013">
              <a:spcAft>
                <a:spcPts val="600"/>
              </a:spcAft>
              <a:buFont typeface="+mj-lt"/>
              <a:buAutoNum type="arabicPeriod" startAt="3"/>
            </a:pPr>
            <a:r>
              <a:rPr lang="en-GB" sz="2400" dirty="0">
                <a:latin typeface="Arial" panose="020B0604020202020204" pitchFamily="34" charset="0"/>
                <a:cs typeface="Arial" panose="020B0604020202020204" pitchFamily="34" charset="0"/>
              </a:rPr>
              <a:t>Select the data and then select Insert – Column then </a:t>
            </a:r>
            <a:r>
              <a:rPr lang="en-GB" sz="2400" dirty="0" smtClean="0">
                <a:latin typeface="Arial" panose="020B0604020202020204" pitchFamily="34" charset="0"/>
                <a:cs typeface="Arial" panose="020B0604020202020204" pitchFamily="34" charset="0"/>
              </a:rPr>
              <a:t>the first </a:t>
            </a:r>
            <a:r>
              <a:rPr lang="en-GB" sz="2400" dirty="0">
                <a:latin typeface="Arial" panose="020B0604020202020204" pitchFamily="34" charset="0"/>
                <a:cs typeface="Arial" panose="020B0604020202020204" pitchFamily="34" charset="0"/>
              </a:rPr>
              <a:t>option under 2-D Column</a:t>
            </a:r>
          </a:p>
          <a:p>
            <a:pPr marL="354013" indent="-354013">
              <a:spcAft>
                <a:spcPts val="600"/>
              </a:spcAft>
              <a:buFont typeface="+mj-lt"/>
              <a:buAutoNum type="arabicPeriod" startAt="3"/>
            </a:pPr>
            <a:r>
              <a:rPr lang="en-GB" sz="2400" dirty="0" smtClean="0">
                <a:latin typeface="Arial" panose="020B0604020202020204" pitchFamily="34" charset="0"/>
                <a:cs typeface="Arial" panose="020B0604020202020204" pitchFamily="34" charset="0"/>
              </a:rPr>
              <a:t>This </a:t>
            </a:r>
            <a:r>
              <a:rPr lang="en-GB" sz="2400" dirty="0">
                <a:latin typeface="Arial" panose="020B0604020202020204" pitchFamily="34" charset="0"/>
                <a:cs typeface="Arial" panose="020B0604020202020204" pitchFamily="34" charset="0"/>
              </a:rPr>
              <a:t>should create a bar chart that looks like this:</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7" name="TextBox 6"/>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8" name="TextBox 7"/>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
        <p:nvSpPr>
          <p:cNvPr id="9" name="TextBox 8"/>
          <p:cNvSpPr txBox="1"/>
          <p:nvPr/>
        </p:nvSpPr>
        <p:spPr>
          <a:xfrm>
            <a:off x="1547664" y="6309320"/>
            <a:ext cx="1800200" cy="276999"/>
          </a:xfrm>
          <a:prstGeom prst="rect">
            <a:avLst/>
          </a:prstGeom>
          <a:noFill/>
        </p:spPr>
        <p:txBody>
          <a:bodyPr wrap="square" rtlCol="0">
            <a:spAutoFit/>
          </a:bodyPr>
          <a:lstStyle/>
          <a:p>
            <a:r>
              <a:rPr lang="en-US" sz="1200" dirty="0" err="1" smtClean="0"/>
              <a:t>www.</a:t>
            </a:r>
            <a:r>
              <a:rPr lang="en-US" sz="1200" b="1" dirty="0" err="1" smtClean="0"/>
              <a:t>stats</a:t>
            </a:r>
            <a:r>
              <a:rPr lang="en-US" sz="1200" dirty="0" err="1" smtClean="0"/>
              <a:t>tutor.ac.uk</a:t>
            </a:r>
            <a:endParaRPr lang="en-US" sz="1200" dirty="0"/>
          </a:p>
        </p:txBody>
      </p:sp>
    </p:spTree>
    <p:extLst>
      <p:ext uri="{BB962C8B-B14F-4D97-AF65-F5344CB8AC3E}">
        <p14:creationId xmlns:p14="http://schemas.microsoft.com/office/powerpoint/2010/main" val="180888614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148</TotalTime>
  <Words>1551</Words>
  <Application>Microsoft Macintosh PowerPoint</Application>
  <PresentationFormat>On-screen Show (4:3)</PresentationFormat>
  <Paragraphs>281</Paragraphs>
  <Slides>25</Slides>
  <Notes>25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Statistical Methods 5. Charts in Excel</vt:lpstr>
      <vt:lpstr>Aims</vt:lpstr>
      <vt:lpstr>Creating Pie Charts 1. Set up the file</vt:lpstr>
      <vt:lpstr>2. Create an Initial Chart</vt:lpstr>
      <vt:lpstr>3. Change the Chart Design</vt:lpstr>
      <vt:lpstr>4. Change the Chart Layout and Format</vt:lpstr>
      <vt:lpstr>PowerPoint Presentation</vt:lpstr>
      <vt:lpstr>PowerPoint Presentation</vt:lpstr>
      <vt:lpstr>Creating bar charts 1. Create an chart</vt:lpstr>
      <vt:lpstr>2. Change the chart design</vt:lpstr>
      <vt:lpstr>3. Change the chart layout and format</vt:lpstr>
      <vt:lpstr>PowerPoint Presentation</vt:lpstr>
      <vt:lpstr>PowerPoint Presentation</vt:lpstr>
      <vt:lpstr>Creating a scatter plot 1. Create an initial plot</vt:lpstr>
      <vt:lpstr>PowerPoint Presentation</vt:lpstr>
      <vt:lpstr>2. Changing the Scatter Plot Design</vt:lpstr>
      <vt:lpstr>3. Change the Scatter Plot Layout and Format</vt:lpstr>
      <vt:lpstr>PowerPoint Presentation</vt:lpstr>
      <vt:lpstr>PowerPoint Presentation</vt:lpstr>
      <vt:lpstr>Using pivot tables to create a multi series bar chart</vt:lpstr>
      <vt:lpstr>PowerPoint Presentation</vt:lpstr>
      <vt:lpstr>PowerPoint Presentation</vt:lpstr>
      <vt:lpstr>PowerPoint Presentation</vt:lpstr>
      <vt:lpstr>PowerPoint Presentation</vt:lpstr>
      <vt:lpstr>Recap</vt:lpstr>
    </vt:vector>
  </TitlesOfParts>
  <Company>Loughborough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Matthews</dc:creator>
  <cp:lastModifiedBy>Janette Matthews</cp:lastModifiedBy>
  <cp:revision>18</cp:revision>
  <dcterms:created xsi:type="dcterms:W3CDTF">2013-10-23T13:04:34Z</dcterms:created>
  <dcterms:modified xsi:type="dcterms:W3CDTF">2014-06-17T13:14:32Z</dcterms:modified>
</cp:coreProperties>
</file>