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1.bin" ContentType="application/vnd.openxmlformats-officedocument.oleObject"/>
  <Override PartName="/ppt/notesSlides/notesSlide27.xml" ContentType="application/vnd.openxmlformats-officedocument.presentationml.notesSlide+xml"/>
  <Override PartName="/ppt/embeddings/oleObject2.bin" ContentType="application/vnd.openxmlformats-officedocument.oleObject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1"/>
  </p:notesMasterIdLst>
  <p:sldIdLst>
    <p:sldId id="258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16A588-0DA7-4BD9-9567-9E482E41F2CD}">
          <p14:sldIdLst>
            <p14:sldId id="258"/>
            <p14:sldId id="260"/>
            <p14:sldId id="261"/>
            <p14:sldId id="262"/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  <p14:section name="Untitled Section" id="{4E5DDE19-FF7C-4900-841B-2E71F2FC7467}">
          <p14:sldIdLst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Vertical</a:t>
            </a:r>
            <a:r>
              <a:rPr lang="en-US" baseline="0" dirty="0" smtClean="0"/>
              <a:t> scale does not start from zero</a:t>
            </a:r>
            <a:endParaRPr lang="en-US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588392D-536F-4825-9243-F4A76C9578BC}" type="slidenum">
              <a:rPr lang="en-GB" sz="1200" smtClean="0"/>
              <a:pPr eaLnBrk="1" hangingPunct="1"/>
              <a:t>11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We recommend</a:t>
            </a:r>
            <a:r>
              <a:rPr lang="en-US" baseline="0" dirty="0" smtClean="0"/>
              <a:t> not using 3 dimensional charts in an academic context</a:t>
            </a:r>
            <a:endParaRPr lang="en-US" dirty="0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A5C2AC4-07F3-4672-98CF-FDE6B8044798}" type="slidenum">
              <a:rPr lang="en-GB" sz="1200" smtClean="0"/>
              <a:pPr eaLnBrk="1" hangingPunct="1"/>
              <a:t>12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Better if the bars are in descending or ascending order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EFE2A05-F211-4C08-BD23-C5EEB9C1B41A}" type="slidenum">
              <a:rPr lang="en-GB" sz="1200" smtClean="0"/>
              <a:pPr eaLnBrk="1" hangingPunct="1"/>
              <a:t>13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Hard to read due to font size and choice of </a:t>
            </a:r>
            <a:r>
              <a:rPr lang="en-US" dirty="0" err="1" smtClean="0"/>
              <a:t>colours</a:t>
            </a:r>
            <a:r>
              <a:rPr lang="en-US" dirty="0" smtClean="0"/>
              <a:t> – better to use shading if being printed in B&amp;W</a:t>
            </a: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5B830506-5F42-4431-B018-6A231F9719C9}" type="slidenum">
              <a:rPr lang="en-GB" sz="1200" smtClean="0"/>
              <a:pPr eaLnBrk="1" hangingPunct="1"/>
              <a:t>14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A4211D1-26FA-4E7A-ABF5-97728E6C1693}" type="slidenum">
              <a:rPr lang="en-GB" sz="1200" smtClean="0"/>
              <a:pPr eaLnBrk="1" hangingPunct="1"/>
              <a:t>15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F778F7F-F54F-40DB-93FB-4DB9DEE917FD}" type="slidenum">
              <a:rPr lang="en-GB" sz="1200" smtClean="0"/>
              <a:pPr eaLnBrk="1" hangingPunct="1"/>
              <a:t>16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82660C6-1C1C-4363-98A5-F1C08D80C39A}" type="slidenum">
              <a:rPr lang="en-GB" sz="1200" smtClean="0"/>
              <a:pPr eaLnBrk="1" hangingPunct="1"/>
              <a:t>17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0F87A04-C52A-473C-9136-D515CFDDF511}" type="slidenum">
              <a:rPr lang="en-GB" sz="1200" smtClean="0"/>
              <a:pPr eaLnBrk="1" hangingPunct="1"/>
              <a:t>18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0F87A04-C52A-473C-9136-D515CFDDF511}" type="slidenum">
              <a:rPr lang="en-GB" sz="1200" smtClean="0"/>
              <a:pPr eaLnBrk="1" hangingPunct="1"/>
              <a:t>19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F19F6EC-ABD8-4649-9496-B278CF665977}" type="slidenum">
              <a:rPr lang="en-GB" sz="1200" smtClean="0"/>
              <a:pPr eaLnBrk="1" hangingPunct="1"/>
              <a:t>20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C6618360-6128-4A3C-B46F-368EE6511D1E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890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3224055-1FF8-40F9-B28F-761B755B2DD2}" type="slidenum">
              <a:rPr lang="en-GB" sz="1200" smtClean="0"/>
              <a:pPr eaLnBrk="1" hangingPunct="1"/>
              <a:t>22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1DE97CF-1A16-40E5-9094-BE3FA9CABDF9}" type="slidenum">
              <a:rPr lang="en-GB" sz="1200" smtClean="0"/>
              <a:pPr eaLnBrk="1" hangingPunct="1"/>
              <a:t>23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1509A3F-3C17-496D-9440-C3E2181A2D1E}" type="slidenum">
              <a:rPr lang="en-GB" sz="1200" smtClean="0"/>
              <a:pPr eaLnBrk="1" hangingPunct="1"/>
              <a:t>24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5A24AE9-CD7C-4FA3-AF9F-5E3497D5FEB6}" type="slidenum">
              <a:rPr lang="en-GB" sz="1200" smtClean="0"/>
              <a:pPr eaLnBrk="1" hangingPunct="1"/>
              <a:t>25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FC8EF-1E6A-4F65-A6D2-F240501C669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7576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E6D4-BFB6-45E8-9579-086957ED43A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9153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5169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5D1B89D-ECCC-4EE9-951A-CE356F164595}" type="slidenum">
              <a:rPr lang="en-GB" sz="1200" smtClean="0"/>
              <a:pPr eaLnBrk="1" hangingPunct="1"/>
              <a:t>30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21806BB-58D6-4A1A-9CB8-C59D981DC100}" type="slidenum">
              <a:rPr lang="en-GB" sz="1200" smtClean="0"/>
              <a:pPr eaLnBrk="1" hangingPunct="1"/>
              <a:t>31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789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1757A7F-CDBE-48C1-BFA4-65887F076FE8}" type="slidenum">
              <a:rPr lang="en-GB" sz="1200" smtClean="0"/>
              <a:pPr eaLnBrk="1" hangingPunct="1"/>
              <a:t>32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3FFB28E-F766-4682-B706-62C91C453889}" type="slidenum">
              <a:rPr lang="en-GB" sz="1200" smtClean="0"/>
              <a:pPr eaLnBrk="1" hangingPunct="1"/>
              <a:t>33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35448A8-C748-4AB4-B420-6A62D66DB3A9}" type="slidenum">
              <a:rPr lang="en-GB" sz="1200" smtClean="0"/>
              <a:pPr eaLnBrk="1" hangingPunct="1"/>
              <a:t>34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816718E-B00A-4D8C-B0DC-3A7470587BEE}" type="slidenum">
              <a:rPr lang="en-GB" sz="1200" smtClean="0"/>
              <a:pPr eaLnBrk="1" hangingPunct="1"/>
              <a:t>35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FC8EF-1E6A-4F65-A6D2-F240501C669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7576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336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3181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5D1B89D-ECCC-4EE9-951A-CE356F164595}" type="slidenum">
              <a:rPr lang="en-GB" sz="1200" smtClean="0"/>
              <a:pPr eaLnBrk="1" hangingPunct="1"/>
              <a:t>40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21806BB-58D6-4A1A-9CB8-C59D981DC100}" type="slidenum">
              <a:rPr lang="en-GB" sz="1200" smtClean="0"/>
              <a:pPr eaLnBrk="1" hangingPunct="1"/>
              <a:t>41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232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716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06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510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5B0109C-C18C-4B0F-91DE-0B62C71F3969}" type="slidenum">
              <a:rPr lang="en-GB" sz="1200" smtClean="0"/>
              <a:pPr eaLnBrk="1" hangingPunct="1"/>
              <a:t>45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5142439-0E3F-40C8-BAA4-58A1864D5CFB}" type="slidenum">
              <a:rPr lang="en-GB" sz="1200" smtClean="0"/>
              <a:pPr eaLnBrk="1" hangingPunct="1"/>
              <a:t>46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265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2159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BF5E83C-1F96-4ED4-84B0-21E2DE169B27}" type="slidenum">
              <a:rPr lang="en-GB" sz="1200" smtClean="0"/>
              <a:pPr eaLnBrk="1" hangingPunct="1"/>
              <a:t>49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9C05719-2CFC-4476-9F65-68BE30BFC714}" type="slidenum">
              <a:rPr lang="en-GB" sz="1200" smtClean="0"/>
              <a:pPr eaLnBrk="1" hangingPunct="1"/>
              <a:t>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AD86465-D9C5-4E6A-B299-4D12865A86FA}" type="slidenum">
              <a:rPr lang="en-GB" sz="1200" smtClean="0"/>
              <a:pPr eaLnBrk="1" hangingPunct="1"/>
              <a:t>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73D18AB-15F3-4178-84F7-C6FADB2E0460}" type="slidenum">
              <a:rPr lang="en-GB" sz="1200" smtClean="0"/>
              <a:pPr eaLnBrk="1" hangingPunct="1"/>
              <a:t>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E75B0CB-DCB3-404E-86DB-8CC0323C43FC}" type="slidenum">
              <a:rPr lang="en-GB" sz="1200" smtClean="0"/>
              <a:pPr eaLnBrk="1" hangingPunct="1"/>
              <a:t>9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C56025A0-FCD2-41D7-AF15-B9ECD966D0E8}" type="slidenum">
              <a:rPr lang="en-GB" sz="1200" smtClean="0"/>
              <a:pPr eaLnBrk="1" hangingPunct="1"/>
              <a:t>10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16/06/2014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16/06/2014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wmf"/><Relationship Id="rId6" Type="http://schemas.openxmlformats.org/officeDocument/2006/relationships/image" Target="../media/image2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9.wmf"/><Relationship Id="rId6" Type="http://schemas.openxmlformats.org/officeDocument/2006/relationships/image" Target="../media/image2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.jpe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/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3. Descriptive Statistics</a:t>
            </a:r>
            <a:endParaRPr lang="en-US" sz="4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411760" y="260301"/>
            <a:ext cx="3816424" cy="1143000"/>
          </a:xfrm>
        </p:spPr>
        <p:txBody>
          <a:bodyPr/>
          <a:lstStyle/>
          <a:p>
            <a:pPr algn="ctr"/>
            <a:r>
              <a:rPr lang="en-GB" dirty="0" smtClean="0"/>
              <a:t>Activity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Consider the four charts </a:t>
            </a:r>
            <a:r>
              <a:rPr lang="en-GB" dirty="0" smtClean="0"/>
              <a:t>on the </a:t>
            </a:r>
            <a:r>
              <a:rPr lang="en-GB" dirty="0" err="1" smtClean="0"/>
              <a:t>handout</a:t>
            </a:r>
            <a:endParaRPr lang="en-GB" dirty="0" smtClean="0"/>
          </a:p>
          <a:p>
            <a:r>
              <a:rPr lang="en-GB" dirty="0" smtClean="0"/>
              <a:t>Each </a:t>
            </a:r>
            <a:r>
              <a:rPr lang="en-GB" dirty="0"/>
              <a:t>has at least one aspect that could be </a:t>
            </a:r>
            <a:r>
              <a:rPr lang="en-GB" dirty="0" smtClean="0"/>
              <a:t>improved</a:t>
            </a:r>
          </a:p>
          <a:p>
            <a:r>
              <a:rPr lang="en-GB" dirty="0" smtClean="0"/>
              <a:t>Spend </a:t>
            </a:r>
            <a:r>
              <a:rPr lang="en-GB" dirty="0"/>
              <a:t>no more than one minute on each discussing what the </a:t>
            </a:r>
            <a:r>
              <a:rPr lang="en-GB" b="1" dirty="0"/>
              <a:t>main</a:t>
            </a:r>
            <a:r>
              <a:rPr lang="en-GB" dirty="0"/>
              <a:t> improvement is that could be </a:t>
            </a:r>
            <a:r>
              <a:rPr lang="en-GB" dirty="0" smtClean="0"/>
              <a:t>made</a:t>
            </a:r>
            <a:endParaRPr lang="en-US" dirty="0" smtClean="0"/>
          </a:p>
        </p:txBody>
      </p:sp>
      <p:pic>
        <p:nvPicPr>
          <p:cNvPr id="4" name="Picture 3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4708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486744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Chart 1</a:t>
            </a:r>
          </a:p>
        </p:txBody>
      </p:sp>
      <p:pic>
        <p:nvPicPr>
          <p:cNvPr id="17411" name="Chart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16" y="1233552"/>
            <a:ext cx="7416000" cy="4571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739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69554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Chart 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" t="3677" r="1982" b="3288"/>
          <a:stretch/>
        </p:blipFill>
        <p:spPr bwMode="auto">
          <a:xfrm>
            <a:off x="683567" y="1268759"/>
            <a:ext cx="7704000" cy="4457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396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224261" y="188640"/>
            <a:ext cx="4868019" cy="69497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Chart 3</a:t>
            </a:r>
          </a:p>
        </p:txBody>
      </p:sp>
      <p:pic>
        <p:nvPicPr>
          <p:cNvPr id="19459" name="Chart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8"/>
          <a:stretch>
            <a:fillRect/>
          </a:stretch>
        </p:blipFill>
        <p:spPr bwMode="auto">
          <a:xfrm>
            <a:off x="1224376" y="1021793"/>
            <a:ext cx="6732000" cy="47834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1019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98551" y="188640"/>
            <a:ext cx="4721721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Chart 4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286000" y="2828925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2286000" y="2828925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286000" y="2828925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pic>
        <p:nvPicPr>
          <p:cNvPr id="20486" name="Chart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"/>
          <a:stretch>
            <a:fillRect/>
          </a:stretch>
        </p:blipFill>
        <p:spPr bwMode="auto">
          <a:xfrm>
            <a:off x="1440352" y="980728"/>
            <a:ext cx="6300000" cy="49119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6384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n-GB" sz="4000" dirty="0" smtClean="0"/>
              <a:t>Clearer bar chart for Chart 3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23" y="1196752"/>
            <a:ext cx="7684401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45399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Two-way frequency table of </a:t>
            </a:r>
            <a:r>
              <a:rPr lang="en-GB" sz="3600" dirty="0"/>
              <a:t>F</a:t>
            </a:r>
            <a:r>
              <a:rPr lang="en-GB" sz="3600" dirty="0" smtClean="0"/>
              <a:t>avourite Food Type by Gender</a:t>
            </a:r>
            <a:endParaRPr lang="en-US" sz="3600" dirty="0" smtClean="0"/>
          </a:p>
        </p:txBody>
      </p:sp>
      <p:graphicFrame>
        <p:nvGraphicFramePr>
          <p:cNvPr id="13353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180170"/>
              </p:ext>
            </p:extLst>
          </p:nvPr>
        </p:nvGraphicFramePr>
        <p:xfrm>
          <a:off x="899592" y="1988840"/>
          <a:ext cx="7539863" cy="310895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780726"/>
                <a:gridCol w="1532255"/>
                <a:gridCol w="1097280"/>
                <a:gridCol w="1129602"/>
              </a:tblGrid>
              <a:tr h="30008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Favourite Food Type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215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Carbohydrate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0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813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Dairy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930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Fruit and Veg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557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673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607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Bar chart for Favourite Food Type by Gender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18877"/>
            <a:ext cx="7632000" cy="4286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223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02248" cy="109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Percentage frequency table for Favourite Food Type by Gender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336578"/>
              </p:ext>
            </p:extLst>
          </p:nvPr>
        </p:nvGraphicFramePr>
        <p:xfrm>
          <a:off x="1763688" y="1739740"/>
          <a:ext cx="6898736" cy="3800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000"/>
                <a:gridCol w="1507578"/>
                <a:gridCol w="1462271"/>
                <a:gridCol w="1552887"/>
              </a:tblGrid>
              <a:tr h="930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Favourite Food Type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Carbohydrate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Dairy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Fruit and </a:t>
                      </a:r>
                      <a:r>
                        <a:rPr lang="en-GB" sz="280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616" name="Rectangle 7"/>
          <p:cNvSpPr>
            <a:spLocks noGrp="1" noChangeArrowheads="1"/>
          </p:cNvSpPr>
          <p:nvPr>
            <p:ph idx="1"/>
          </p:nvPr>
        </p:nvSpPr>
        <p:spPr>
          <a:xfrm>
            <a:off x="179512" y="4077072"/>
            <a:ext cx="1440000" cy="158417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2400" dirty="0" smtClean="0"/>
              <a:t>Column %’s all sum to 100%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1484784"/>
            <a:ext cx="144016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Divide the count by the column total then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100%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stCxn id="2" idx="3"/>
          </p:cNvCxnSpPr>
          <p:nvPr/>
        </p:nvCxnSpPr>
        <p:spPr>
          <a:xfrm>
            <a:off x="1619672" y="2638946"/>
            <a:ext cx="2592288" cy="2859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4616" idx="3"/>
          </p:cNvCxnSpPr>
          <p:nvPr/>
        </p:nvCxnSpPr>
        <p:spPr>
          <a:xfrm>
            <a:off x="1619512" y="4869160"/>
            <a:ext cx="2592448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8946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02248" cy="1095524"/>
          </a:xfrm>
        </p:spPr>
        <p:txBody>
          <a:bodyPr>
            <a:noAutofit/>
          </a:bodyPr>
          <a:lstStyle/>
          <a:p>
            <a:r>
              <a:rPr lang="en-GB" sz="3600" dirty="0" smtClean="0"/>
              <a:t>Percentage frequency table for Favourite Food Type by Gender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27323"/>
              </p:ext>
            </p:extLst>
          </p:nvPr>
        </p:nvGraphicFramePr>
        <p:xfrm>
          <a:off x="1835696" y="2077152"/>
          <a:ext cx="6898736" cy="3800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000"/>
                <a:gridCol w="1507578"/>
                <a:gridCol w="1462271"/>
                <a:gridCol w="1552887"/>
              </a:tblGrid>
              <a:tr h="9309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Favourite Food Type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Carbohydrate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Dairy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Fruit and </a:t>
                      </a:r>
                      <a:r>
                        <a:rPr lang="en-GB" sz="280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28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1048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8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616" name="Rectangle 7"/>
          <p:cNvSpPr>
            <a:spLocks noGrp="1" noChangeArrowheads="1"/>
          </p:cNvSpPr>
          <p:nvPr>
            <p:ph idx="1"/>
          </p:nvPr>
        </p:nvSpPr>
        <p:spPr>
          <a:xfrm>
            <a:off x="3708280" y="1501088"/>
            <a:ext cx="3744040" cy="432047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GB" sz="2400" dirty="0" smtClean="0"/>
              <a:t>Row %’s all sum to 100%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116785"/>
            <a:ext cx="144016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Divide the count by the row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total then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100%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43046" y="2901615"/>
            <a:ext cx="2640922" cy="3276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732240" y="1933136"/>
            <a:ext cx="720080" cy="12241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035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en-GB" dirty="0" smtClean="0"/>
              <a:t>Workshop 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1338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We will consider:</a:t>
            </a:r>
          </a:p>
          <a:p>
            <a:r>
              <a:rPr lang="en-GB" dirty="0" smtClean="0"/>
              <a:t>Types of data</a:t>
            </a:r>
          </a:p>
          <a:p>
            <a:r>
              <a:rPr lang="en-GB" dirty="0" smtClean="0"/>
              <a:t>Tables</a:t>
            </a:r>
          </a:p>
          <a:p>
            <a:r>
              <a:rPr lang="en-GB" dirty="0" smtClean="0"/>
              <a:t>Charts</a:t>
            </a:r>
          </a:p>
          <a:p>
            <a:r>
              <a:rPr lang="en-GB" dirty="0" smtClean="0"/>
              <a:t>Measures of middle value</a:t>
            </a:r>
          </a:p>
          <a:p>
            <a:r>
              <a:rPr lang="en-GB" dirty="0" smtClean="0"/>
              <a:t>Measures of spread</a:t>
            </a:r>
          </a:p>
          <a:p>
            <a:r>
              <a:rPr lang="en-GB" dirty="0" smtClean="0"/>
              <a:t>Choice of table, chart and measure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63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Percentage bar charts for</a:t>
            </a:r>
            <a:br>
              <a:rPr lang="en-GB" sz="4000" dirty="0" smtClean="0"/>
            </a:br>
            <a:r>
              <a:rPr lang="en-GB" sz="4000" dirty="0"/>
              <a:t>F</a:t>
            </a:r>
            <a:r>
              <a:rPr lang="en-GB" sz="4000" dirty="0" smtClean="0"/>
              <a:t>avourite Food Type by Gender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5072063" cy="276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3284984"/>
            <a:ext cx="4395787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935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106613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Using tables and charts for category data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08512"/>
          </a:xfrm>
        </p:spPr>
        <p:txBody>
          <a:bodyPr>
            <a:normAutofit lnSpcReduction="10000"/>
          </a:bodyPr>
          <a:lstStyle/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/>
              <a:t>Frequency tables: OK for smaller data sets – don’t have too many </a:t>
            </a:r>
            <a:r>
              <a:rPr lang="en-GB" sz="2800" dirty="0" smtClean="0"/>
              <a:t>numbers in your write-up</a:t>
            </a:r>
            <a:endParaRPr lang="en-GB" sz="2800" dirty="0"/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Bar charts: series of values:</a:t>
            </a:r>
          </a:p>
          <a:p>
            <a:pPr marL="895350" lvl="1" indent="-354013">
              <a:lnSpc>
                <a:spcPct val="105000"/>
              </a:lnSpc>
              <a:spcBef>
                <a:spcPts val="600"/>
              </a:spcBef>
            </a:pPr>
            <a:r>
              <a:rPr lang="en-GB" sz="2400" dirty="0" smtClean="0"/>
              <a:t>Always use 2D</a:t>
            </a:r>
          </a:p>
          <a:p>
            <a:pPr marL="895350" lvl="1" indent="-354013">
              <a:lnSpc>
                <a:spcPct val="105000"/>
              </a:lnSpc>
              <a:spcBef>
                <a:spcPts val="600"/>
              </a:spcBef>
            </a:pPr>
            <a:r>
              <a:rPr lang="en-GB" sz="2400" dirty="0" smtClean="0"/>
              <a:t>Put items in descending order when appropriate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Pie charts: parts of a whole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Multiple series bar charts: better to use percentage frequencies than frequencies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Best option: a suitable chart with a verbal description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4729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8789" y="116632"/>
            <a:ext cx="8163247" cy="768127"/>
          </a:xfrm>
        </p:spPr>
        <p:txBody>
          <a:bodyPr/>
          <a:lstStyle/>
          <a:p>
            <a:pPr algn="ctr"/>
            <a:r>
              <a:rPr lang="en-GB" sz="4000" dirty="0" smtClean="0"/>
              <a:t>Describing scale-based data</a:t>
            </a:r>
            <a:endParaRPr lang="en-US" sz="4000" dirty="0" smtClean="0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684213" y="17732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>
              <a:solidFill>
                <a:srgbClr val="003986"/>
              </a:solidFill>
              <a:latin typeface="Verdana" pitchFamily="34" charset="0"/>
            </a:endParaRP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465307" y="908720"/>
            <a:ext cx="8211149" cy="497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Grouped frequency tables</a:t>
            </a:r>
          </a:p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Histograms</a:t>
            </a:r>
          </a:p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Measures of central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tendency: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Measures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spread: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Variance</a:t>
            </a:r>
          </a:p>
          <a:p>
            <a:pPr marL="914400" lvl="1" indent="-376238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Inter-quartile range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Box plots</a:t>
            </a:r>
          </a:p>
          <a:p>
            <a:pPr marL="457200" indent="-457200" eaLnBrk="0" hangingPunct="0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Scatter plots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7219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6632"/>
            <a:ext cx="8229600" cy="1228998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Grouped frequency distribution for </a:t>
            </a:r>
            <a:r>
              <a:rPr lang="en-GB" sz="4000" dirty="0"/>
              <a:t>H</a:t>
            </a:r>
            <a:r>
              <a:rPr lang="en-GB" sz="4000" dirty="0" smtClean="0"/>
              <a:t>eight</a:t>
            </a:r>
            <a:endParaRPr lang="en-US" sz="4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116799"/>
              </p:ext>
            </p:extLst>
          </p:nvPr>
        </p:nvGraphicFramePr>
        <p:xfrm>
          <a:off x="1907704" y="1556792"/>
          <a:ext cx="5664148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000"/>
                <a:gridCol w="1808480"/>
                <a:gridCol w="1911668"/>
              </a:tblGrid>
              <a:tr h="400044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Height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9.2%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34.6%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latin typeface="Arial"/>
                          <a:cs typeface="Arial"/>
                        </a:rPr>
                        <a:t>≥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r>
                        <a:rPr lang="en-GB" sz="24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&lt;</a:t>
                      </a:r>
                      <a:r>
                        <a:rPr lang="en-GB" sz="24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24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004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24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673</a:t>
                      </a:r>
                      <a:endParaRPr lang="en-GB" sz="24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100.0%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908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735" y="1484784"/>
            <a:ext cx="7221276" cy="429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1936" cy="648072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Histogram of Height</a:t>
            </a:r>
            <a:endParaRPr lang="en-GB" sz="3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1864" y="908720"/>
            <a:ext cx="370804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Bars drawn together to emphasise they represent intervals, not categories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2" idx="2"/>
          </p:cNvCxnSpPr>
          <p:nvPr/>
        </p:nvCxnSpPr>
        <p:spPr>
          <a:xfrm>
            <a:off x="1925888" y="2109049"/>
            <a:ext cx="2214064" cy="261609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611560" y="5598116"/>
            <a:ext cx="283923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value is 140</a:t>
            </a:r>
          </a:p>
        </p:txBody>
      </p:sp>
      <p:cxnSp>
        <p:nvCxnSpPr>
          <p:cNvPr id="22" name="Straight Arrow Connector 21"/>
          <p:cNvCxnSpPr>
            <a:stCxn id="17" idx="0"/>
          </p:cNvCxnSpPr>
          <p:nvPr/>
        </p:nvCxnSpPr>
        <p:spPr>
          <a:xfrm flipV="1">
            <a:off x="2031180" y="4941168"/>
            <a:ext cx="2108772" cy="6569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3897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94" y="1412776"/>
            <a:ext cx="8108854" cy="439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80120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Frequency distribution of Tooth Fillings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3068960"/>
            <a:ext cx="194400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These kind of values are known as an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outliers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236296" y="4638620"/>
            <a:ext cx="1028373" cy="662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633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80480" y="260648"/>
            <a:ext cx="8712000" cy="1080120"/>
          </a:xfrm>
        </p:spPr>
        <p:txBody>
          <a:bodyPr>
            <a:noAutofit/>
          </a:bodyPr>
          <a:lstStyle/>
          <a:p>
            <a:r>
              <a:rPr lang="en-GB" sz="3600" dirty="0" smtClean="0"/>
              <a:t>Important types of statistic</a:t>
            </a:r>
            <a:br>
              <a:rPr lang="en-GB" sz="3600" dirty="0" smtClean="0"/>
            </a:br>
            <a:r>
              <a:rPr lang="en-GB" sz="3600" dirty="0" smtClean="0"/>
              <a:t>1. </a:t>
            </a:r>
            <a:r>
              <a:rPr lang="en-GB" sz="4000" dirty="0"/>
              <a:t>Measures of middle value</a:t>
            </a:r>
            <a:endParaRPr lang="en-GB" sz="36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8027936" cy="3024336"/>
          </a:xfrm>
        </p:spPr>
        <p:txBody>
          <a:bodyPr/>
          <a:lstStyle/>
          <a:p>
            <a:pPr marL="447675" indent="-447675">
              <a:spcBef>
                <a:spcPts val="600"/>
              </a:spcBef>
            </a:pPr>
            <a:r>
              <a:rPr lang="en-GB" sz="2800" b="1" dirty="0" smtClean="0"/>
              <a:t>Mean </a:t>
            </a:r>
            <a:r>
              <a:rPr lang="en-GB" sz="2800" dirty="0" smtClean="0"/>
              <a:t>(or </a:t>
            </a:r>
            <a:r>
              <a:rPr lang="en-GB" sz="2800" b="1" dirty="0" smtClean="0"/>
              <a:t>average</a:t>
            </a:r>
            <a:r>
              <a:rPr lang="en-GB" sz="2800" dirty="0" smtClean="0"/>
              <a:t>): Add all the data values together and divide by the number of values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b="1" dirty="0" smtClean="0"/>
              <a:t>Mode</a:t>
            </a:r>
            <a:r>
              <a:rPr lang="en-GB" sz="2800" dirty="0" smtClean="0"/>
              <a:t>: The most popular data value, category or interval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b="1" dirty="0" smtClean="0"/>
              <a:t>Median</a:t>
            </a:r>
            <a:r>
              <a:rPr lang="en-GB" sz="2800" dirty="0" smtClean="0"/>
              <a:t>: The middle data value when the values are put in order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0743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2264" y="188640"/>
            <a:ext cx="8229600" cy="720080"/>
          </a:xfrm>
        </p:spPr>
        <p:txBody>
          <a:bodyPr>
            <a:noAutofit/>
          </a:bodyPr>
          <a:lstStyle/>
          <a:p>
            <a:r>
              <a:rPr lang="en-GB" dirty="0" smtClean="0"/>
              <a:t>Mean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794209"/>
              </p:ext>
            </p:extLst>
          </p:nvPr>
        </p:nvGraphicFramePr>
        <p:xfrm>
          <a:off x="3207120" y="1052736"/>
          <a:ext cx="5693602" cy="24258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2740"/>
                <a:gridCol w="1121728"/>
                <a:gridCol w="1847406"/>
                <a:gridCol w="1121728"/>
              </a:tblGrid>
              <a:tr h="404308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GB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Canada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 Korea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43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Soviet Union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West Germany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5720" marR="4572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980728"/>
            <a:ext cx="2955600" cy="297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mean of a data set is a measure of its middle value.</a:t>
            </a:r>
          </a:p>
          <a:p>
            <a:pPr>
              <a:lnSpc>
                <a:spcPct val="95000"/>
              </a:lnSpc>
              <a:spcBef>
                <a:spcPts val="600"/>
              </a:spcBef>
              <a:defRPr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number of nuclear power stations in various countries in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1989.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673763"/>
              </p:ext>
            </p:extLst>
          </p:nvPr>
        </p:nvGraphicFramePr>
        <p:xfrm>
          <a:off x="414338" y="4881563"/>
          <a:ext cx="84105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3886200" imgH="393480" progId="Equation.3">
                  <p:embed/>
                </p:oleObj>
              </mc:Choice>
              <mc:Fallback>
                <p:oleObj name="Equation" r:id="rId4" imgW="3886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4881563"/>
                        <a:ext cx="8410575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3894147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calculate the mean, add all the data values together and divide by the number of values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4877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Median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36504"/>
          </a:xfrm>
        </p:spPr>
        <p:txBody>
          <a:bodyPr/>
          <a:lstStyle/>
          <a:p>
            <a:pPr>
              <a:buNone/>
            </a:pPr>
            <a:r>
              <a:rPr lang="en-GB" sz="2800" b="1" dirty="0" smtClean="0"/>
              <a:t>Median</a:t>
            </a:r>
            <a:r>
              <a:rPr lang="en-GB" sz="2800" dirty="0"/>
              <a:t>: Place the data values in ascending order:</a:t>
            </a:r>
          </a:p>
          <a:p>
            <a:pPr>
              <a:spcBef>
                <a:spcPts val="1200"/>
              </a:spcBef>
              <a:buNone/>
            </a:pPr>
            <a:r>
              <a:rPr lang="en-GB" sz="2800" dirty="0"/>
              <a:t>	9, 10, 12,  22, </a:t>
            </a:r>
            <a:r>
              <a:rPr lang="en-GB" sz="2800" dirty="0">
                <a:solidFill>
                  <a:srgbClr val="FF0000"/>
                </a:solidFill>
              </a:rPr>
              <a:t>23</a:t>
            </a:r>
            <a:r>
              <a:rPr lang="en-GB" sz="2800" dirty="0"/>
              <a:t>, </a:t>
            </a:r>
            <a:r>
              <a:rPr lang="en-GB" sz="2800" dirty="0">
                <a:solidFill>
                  <a:srgbClr val="FF0000"/>
                </a:solidFill>
              </a:rPr>
              <a:t>41</a:t>
            </a:r>
            <a:r>
              <a:rPr lang="en-GB" sz="2800" dirty="0"/>
              <a:t>, 43, 52, 73, 119</a:t>
            </a:r>
          </a:p>
          <a:p>
            <a:pPr>
              <a:spcBef>
                <a:spcPts val="1200"/>
              </a:spcBef>
              <a:buNone/>
            </a:pPr>
            <a:r>
              <a:rPr lang="en-GB" sz="2800" dirty="0"/>
              <a:t>	The median is the average of the </a:t>
            </a:r>
            <a:r>
              <a:rPr lang="en-GB" sz="2800" dirty="0">
                <a:solidFill>
                  <a:srgbClr val="FF0000"/>
                </a:solidFill>
              </a:rPr>
              <a:t>5</a:t>
            </a:r>
            <a:r>
              <a:rPr lang="en-GB" sz="2800" baseline="30000" dirty="0">
                <a:solidFill>
                  <a:srgbClr val="FF0000"/>
                </a:solidFill>
              </a:rPr>
              <a:t>th</a:t>
            </a:r>
            <a:r>
              <a:rPr lang="en-GB" sz="2800" dirty="0"/>
              <a:t> &amp; </a:t>
            </a:r>
            <a:r>
              <a:rPr lang="en-GB" sz="2800" dirty="0">
                <a:solidFill>
                  <a:srgbClr val="FF0000"/>
                </a:solidFill>
              </a:rPr>
              <a:t>6</a:t>
            </a:r>
            <a:r>
              <a:rPr lang="en-GB" sz="2800" baseline="30000" dirty="0">
                <a:solidFill>
                  <a:srgbClr val="FF0000"/>
                </a:solidFill>
              </a:rPr>
              <a:t>th</a:t>
            </a:r>
            <a:r>
              <a:rPr lang="en-GB" sz="2800" dirty="0"/>
              <a:t> values, i.e.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 smtClean="0"/>
              <a:t>The </a:t>
            </a:r>
            <a:r>
              <a:rPr lang="en-GB" sz="2800" dirty="0"/>
              <a:t>data is too spread out to calculate a </a:t>
            </a:r>
            <a:r>
              <a:rPr lang="en-GB" sz="2800" b="1" dirty="0"/>
              <a:t>mode </a:t>
            </a:r>
            <a:r>
              <a:rPr lang="en-GB" sz="2800" dirty="0"/>
              <a:t>(as no value is repeated</a:t>
            </a:r>
            <a:r>
              <a:rPr lang="en-GB" sz="2800" dirty="0" smtClean="0"/>
              <a:t>) but we could divide it into intervals and calculate the modal interval.</a:t>
            </a:r>
            <a:endParaRPr lang="en-GB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002326"/>
              </p:ext>
            </p:extLst>
          </p:nvPr>
        </p:nvGraphicFramePr>
        <p:xfrm>
          <a:off x="1259632" y="3098175"/>
          <a:ext cx="2808313" cy="978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4" imgW="1129810" imgH="393529" progId="Equation.3">
                  <p:embed/>
                </p:oleObj>
              </mc:Choice>
              <mc:Fallback>
                <p:oleObj name="Equation" r:id="rId4" imgW="112981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098175"/>
                        <a:ext cx="2808313" cy="9788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4" name="Oval 3"/>
          <p:cNvSpPr/>
          <p:nvPr/>
        </p:nvSpPr>
        <p:spPr>
          <a:xfrm>
            <a:off x="2951968" y="1484784"/>
            <a:ext cx="133200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171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en-GB" sz="4000" dirty="0" smtClean="0"/>
              <a:t>Calculating the mode using data intervals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111628"/>
              </p:ext>
            </p:extLst>
          </p:nvPr>
        </p:nvGraphicFramePr>
        <p:xfrm>
          <a:off x="500063" y="3070225"/>
          <a:ext cx="8286808" cy="22159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3071834"/>
                <a:gridCol w="4000528"/>
              </a:tblGrid>
              <a:tr h="387107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Interval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r>
                        <a:rPr lang="en-GB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values within interval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 (number</a:t>
                      </a:r>
                      <a:r>
                        <a:rPr lang="en-GB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</a:t>
                      </a:r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data values)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0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– 24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9, 10, 12, 22, 23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0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– 49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41, 43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0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– 74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52, 73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0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99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0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– 124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369" name="TextBox 4"/>
          <p:cNvSpPr txBox="1">
            <a:spLocks noChangeArrowheads="1"/>
          </p:cNvSpPr>
          <p:nvPr/>
        </p:nvSpPr>
        <p:spPr bwMode="auto">
          <a:xfrm>
            <a:off x="357187" y="1340768"/>
            <a:ext cx="8496000" cy="1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>
              <a:spcAft>
                <a:spcPts val="400"/>
              </a:spcAft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First we need to decide on the size of 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intervals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>
              <a:spcAft>
                <a:spcPts val="400"/>
              </a:spcAft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As our data values could be any positive whole number and they range from 9 to 119, we could choose intervals of size 25 in order to obtain several frequencies higher than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70" name="TextBox 5"/>
          <p:cNvSpPr txBox="1">
            <a:spLocks noChangeArrowheads="1"/>
          </p:cNvSpPr>
          <p:nvPr/>
        </p:nvSpPr>
        <p:spPr bwMode="auto">
          <a:xfrm>
            <a:off x="357188" y="5373216"/>
            <a:ext cx="8286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most popular, or modal, interval is therefore 0 – 24.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390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/>
          <a:lstStyle/>
          <a:p>
            <a:r>
              <a:rPr lang="en-GB" dirty="0" smtClean="0"/>
              <a:t>Data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000" cy="5040560"/>
          </a:xfr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800" dirty="0" smtClean="0"/>
              <a:t>There are three main data types in statistics: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Nominal</a:t>
            </a:r>
            <a:r>
              <a:rPr lang="en-GB" sz="2800" dirty="0" smtClean="0"/>
              <a:t> – </a:t>
            </a:r>
            <a:r>
              <a:rPr lang="en-GB" sz="2800" b="1" dirty="0" smtClean="0"/>
              <a:t>categories</a:t>
            </a:r>
            <a:r>
              <a:rPr lang="en-GB" sz="2800" dirty="0" smtClean="0"/>
              <a:t> that do not have a natural order, e.g. gender, eye colour, types of building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Ordinal</a:t>
            </a:r>
            <a:r>
              <a:rPr lang="en-GB" sz="2800" dirty="0" smtClean="0"/>
              <a:t> – </a:t>
            </a:r>
            <a:r>
              <a:rPr lang="en-GB" sz="2800" b="1" dirty="0" smtClean="0"/>
              <a:t>categories</a:t>
            </a:r>
            <a:r>
              <a:rPr lang="en-GB" sz="2800" dirty="0" smtClean="0"/>
              <a:t> which have a natural order but are not numerical, e.g. </a:t>
            </a:r>
            <a:r>
              <a:rPr lang="en-GB" sz="2800" dirty="0" err="1" smtClean="0"/>
              <a:t>Likert</a:t>
            </a:r>
            <a:r>
              <a:rPr lang="en-GB" sz="2800" dirty="0" smtClean="0"/>
              <a:t> response scales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Scale/continuous</a:t>
            </a:r>
            <a:r>
              <a:rPr lang="en-GB" sz="2800" dirty="0" smtClean="0"/>
              <a:t> – numerical data ordered against a constant scale, e.g. date, temperature, length, weight, frequency</a:t>
            </a:r>
          </a:p>
          <a:p>
            <a:pPr marL="0" indent="0" algn="ctr">
              <a:lnSpc>
                <a:spcPct val="95000"/>
              </a:lnSpc>
              <a:spcBef>
                <a:spcPts val="1200"/>
              </a:spcBef>
              <a:buNone/>
            </a:pPr>
            <a:r>
              <a:rPr lang="en-GB" sz="2800" dirty="0">
                <a:solidFill>
                  <a:srgbClr val="FF0000"/>
                </a:solidFill>
              </a:rPr>
              <a:t>You can carry out more operations (and better tests) with the scale data type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71019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07266"/>
            <a:ext cx="7221276" cy="429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24456" y="116632"/>
            <a:ext cx="835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Frequency distribution of Height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100" dirty="0" smtClean="0"/>
              <a:t>with measures of middle values indicated</a:t>
            </a:r>
          </a:p>
        </p:txBody>
      </p:sp>
      <p:sp>
        <p:nvSpPr>
          <p:cNvPr id="32773" name="TextBox 11"/>
          <p:cNvSpPr txBox="1">
            <a:spLocks noChangeArrowheads="1"/>
          </p:cNvSpPr>
          <p:nvPr/>
        </p:nvSpPr>
        <p:spPr bwMode="auto">
          <a:xfrm>
            <a:off x="5652120" y="1841696"/>
            <a:ext cx="2223404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160.3</a:t>
            </a:r>
          </a:p>
        </p:txBody>
      </p:sp>
      <p:sp>
        <p:nvSpPr>
          <p:cNvPr id="32774" name="TextBox 11"/>
          <p:cNvSpPr txBox="1">
            <a:spLocks noChangeArrowheads="1"/>
          </p:cNvSpPr>
          <p:nvPr/>
        </p:nvSpPr>
        <p:spPr bwMode="auto">
          <a:xfrm>
            <a:off x="1619672" y="2425910"/>
            <a:ext cx="2180791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Median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160</a:t>
            </a:r>
          </a:p>
        </p:txBody>
      </p:sp>
      <p:sp>
        <p:nvSpPr>
          <p:cNvPr id="3" name="Rectangle 2"/>
          <p:cNvSpPr/>
          <p:nvPr/>
        </p:nvSpPr>
        <p:spPr>
          <a:xfrm>
            <a:off x="6666554" y="2656743"/>
            <a:ext cx="2160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Modal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interval =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160-169.9</a:t>
            </a:r>
          </a:p>
        </p:txBody>
      </p:sp>
      <p:sp>
        <p:nvSpPr>
          <p:cNvPr id="4" name="Rectangle 3"/>
          <p:cNvSpPr/>
          <p:nvPr/>
        </p:nvSpPr>
        <p:spPr>
          <a:xfrm>
            <a:off x="5076056" y="2340000"/>
            <a:ext cx="864096" cy="2592000"/>
          </a:xfrm>
          <a:prstGeom prst="rec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772" name="Straight Connector 6"/>
          <p:cNvCxnSpPr>
            <a:cxnSpLocks noChangeShapeType="1"/>
          </p:cNvCxnSpPr>
          <p:nvPr/>
        </p:nvCxnSpPr>
        <p:spPr bwMode="auto">
          <a:xfrm rot="5400000">
            <a:off x="3672000" y="3483168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6"/>
          <p:cNvCxnSpPr>
            <a:cxnSpLocks noChangeShapeType="1"/>
          </p:cNvCxnSpPr>
          <p:nvPr/>
        </p:nvCxnSpPr>
        <p:spPr bwMode="auto">
          <a:xfrm rot="5400000">
            <a:off x="3618056" y="3483168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/>
          <p:nvPr/>
        </p:nvCxnSpPr>
        <p:spPr>
          <a:xfrm flipV="1">
            <a:off x="3827603" y="2303361"/>
            <a:ext cx="1248453" cy="3204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1"/>
          </p:cNvCxnSpPr>
          <p:nvPr/>
        </p:nvCxnSpPr>
        <p:spPr>
          <a:xfrm flipH="1">
            <a:off x="5508104" y="3072242"/>
            <a:ext cx="1158450" cy="823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148064" y="2072528"/>
            <a:ext cx="51244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640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0" y="1412776"/>
            <a:ext cx="7956000" cy="43096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5496" y="188640"/>
            <a:ext cx="9108000" cy="936104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Frequency distribution for Tooth Fillings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000" dirty="0" smtClean="0"/>
              <a:t>with </a:t>
            </a:r>
            <a:r>
              <a:rPr lang="en-GB" sz="3000" dirty="0"/>
              <a:t>measures of middle values indicated</a:t>
            </a:r>
            <a:endParaRPr lang="en-GB" sz="3000" dirty="0" smtClean="0"/>
          </a:p>
        </p:txBody>
      </p:sp>
      <p:sp>
        <p:nvSpPr>
          <p:cNvPr id="33795" name="TextBox 11"/>
          <p:cNvSpPr txBox="1">
            <a:spLocks noChangeArrowheads="1"/>
          </p:cNvSpPr>
          <p:nvPr/>
        </p:nvSpPr>
        <p:spPr bwMode="auto">
          <a:xfrm>
            <a:off x="2909311" y="3105960"/>
            <a:ext cx="1764000" cy="46166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1.6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53376" y="2361521"/>
            <a:ext cx="1476686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= 0</a:t>
            </a:r>
          </a:p>
        </p:txBody>
      </p:sp>
      <p:sp>
        <p:nvSpPr>
          <p:cNvPr id="3" name="Rectangle 2"/>
          <p:cNvSpPr/>
          <p:nvPr/>
        </p:nvSpPr>
        <p:spPr>
          <a:xfrm>
            <a:off x="2837303" y="3879145"/>
            <a:ext cx="1717137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Median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728568" y="2616635"/>
            <a:ext cx="9248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" idx="1"/>
          </p:cNvCxnSpPr>
          <p:nvPr/>
        </p:nvCxnSpPr>
        <p:spPr>
          <a:xfrm flipH="1">
            <a:off x="1944592" y="4109978"/>
            <a:ext cx="892711" cy="19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>
            <a:cxnSpLocks noChangeShapeType="1"/>
          </p:cNvCxnSpPr>
          <p:nvPr/>
        </p:nvCxnSpPr>
        <p:spPr bwMode="auto">
          <a:xfrm flipH="1">
            <a:off x="2016599" y="2145842"/>
            <a:ext cx="1" cy="3168352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/>
          <p:nvPr/>
        </p:nvCxnSpPr>
        <p:spPr>
          <a:xfrm flipH="1">
            <a:off x="2016600" y="3371521"/>
            <a:ext cx="892711" cy="19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739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555776" y="260301"/>
            <a:ext cx="3672408" cy="1143000"/>
          </a:xfrm>
        </p:spPr>
        <p:txBody>
          <a:bodyPr/>
          <a:lstStyle/>
          <a:p>
            <a:pPr algn="ctr"/>
            <a:r>
              <a:rPr lang="en-GB" dirty="0" smtClean="0"/>
              <a:t>Activity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following </a:t>
            </a:r>
            <a:r>
              <a:rPr lang="en-GB" dirty="0" smtClean="0"/>
              <a:t>three data </a:t>
            </a:r>
            <a:r>
              <a:rPr lang="en-GB" dirty="0"/>
              <a:t>sets were </a:t>
            </a:r>
            <a:r>
              <a:rPr lang="en-GB" dirty="0" smtClean="0"/>
              <a:t>obtained and </a:t>
            </a:r>
            <a:r>
              <a:rPr lang="en-GB" dirty="0"/>
              <a:t>a histogram (or bar chart) </a:t>
            </a:r>
            <a:r>
              <a:rPr lang="en-GB" dirty="0" smtClean="0"/>
              <a:t>has been produced</a:t>
            </a:r>
          </a:p>
          <a:p>
            <a:r>
              <a:rPr lang="en-GB" dirty="0" smtClean="0"/>
              <a:t>In </a:t>
            </a:r>
            <a:r>
              <a:rPr lang="en-GB" dirty="0"/>
              <a:t>each case, discuss whether the </a:t>
            </a:r>
            <a:r>
              <a:rPr lang="en-GB" dirty="0" smtClean="0"/>
              <a:t>mean, median or mode provides the best measure of </a:t>
            </a:r>
            <a:r>
              <a:rPr lang="en-GB" dirty="0"/>
              <a:t>the </a:t>
            </a:r>
            <a:r>
              <a:rPr lang="en-GB" dirty="0" smtClean="0"/>
              <a:t>middle value</a:t>
            </a:r>
            <a:endParaRPr lang="en-US" dirty="0" smtClean="0"/>
          </a:p>
        </p:txBody>
      </p:sp>
      <p:pic>
        <p:nvPicPr>
          <p:cNvPr id="4" name="Picture 3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907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1435336" y="188640"/>
            <a:ext cx="6059016" cy="562074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Data set 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142380"/>
              </p:ext>
            </p:extLst>
          </p:nvPr>
        </p:nvGraphicFramePr>
        <p:xfrm>
          <a:off x="2982737" y="825272"/>
          <a:ext cx="5411470" cy="731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655"/>
                <a:gridCol w="5416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945248"/>
            <a:ext cx="2376000" cy="471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arks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(out of 100) for a mathematics exam for 20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students, sorted into intervals of size 10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Mean = 55.0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Median 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56.0</a:t>
            </a:r>
          </a:p>
          <a:p>
            <a:pPr marL="363538" indent="-363538"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Modal interval = both 50-59 and 60-69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23329"/>
            <a:ext cx="6120000" cy="4081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5441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981708" y="82413"/>
            <a:ext cx="4788024" cy="552103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Data set 2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1" y="620688"/>
            <a:ext cx="8424000" cy="172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numbers of days work missed by 20 workers in one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= 4.3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Median 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 = 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51990"/>
              </p:ext>
            </p:extLst>
          </p:nvPr>
        </p:nvGraphicFramePr>
        <p:xfrm>
          <a:off x="2411760" y="1179201"/>
          <a:ext cx="5411470" cy="731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655"/>
                <a:gridCol w="5416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40" y="2347019"/>
            <a:ext cx="7812000" cy="36022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595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5066903" cy="551532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Data set 3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736" y="801192"/>
            <a:ext cx="1944000" cy="435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number of issues of a particular monthly magazine read over a year by 20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Mean = 3.1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Median 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 = 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253" y="1777498"/>
            <a:ext cx="6336000" cy="40942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361852"/>
              </p:ext>
            </p:extLst>
          </p:nvPr>
        </p:nvGraphicFramePr>
        <p:xfrm>
          <a:off x="2915816" y="908720"/>
          <a:ext cx="5411470" cy="731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655"/>
                <a:gridCol w="5416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51616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80480" y="116632"/>
            <a:ext cx="8712000" cy="1224136"/>
          </a:xfrm>
        </p:spPr>
        <p:txBody>
          <a:bodyPr>
            <a:noAutofit/>
          </a:bodyPr>
          <a:lstStyle/>
          <a:p>
            <a:r>
              <a:rPr lang="en-GB" sz="3600" dirty="0" smtClean="0"/>
              <a:t>Important types of statistic</a:t>
            </a:r>
            <a:br>
              <a:rPr lang="en-GB" sz="3600" dirty="0" smtClean="0"/>
            </a:br>
            <a:r>
              <a:rPr lang="en-GB" sz="3600" dirty="0"/>
              <a:t>2</a:t>
            </a:r>
            <a:r>
              <a:rPr lang="en-GB" sz="3600" dirty="0" smtClean="0"/>
              <a:t>. </a:t>
            </a:r>
            <a:r>
              <a:rPr lang="en-GB" sz="4000" dirty="0"/>
              <a:t>Measures of </a:t>
            </a:r>
            <a:r>
              <a:rPr lang="en-GB" sz="4000" dirty="0" smtClean="0"/>
              <a:t>spread</a:t>
            </a:r>
            <a:endParaRPr lang="en-GB" sz="36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099944" cy="439248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Range</a:t>
            </a:r>
            <a:r>
              <a:rPr lang="en-GB" sz="2800" dirty="0" smtClean="0"/>
              <a:t>: The difference between the highest and lowest data values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Standard deviation</a:t>
            </a:r>
            <a:r>
              <a:rPr lang="en-GB" sz="2800" dirty="0" smtClean="0"/>
              <a:t>: A measure of how much the data values vary from the average value</a:t>
            </a:r>
            <a:endParaRPr lang="en-GB" sz="2800" b="1" dirty="0" smtClean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/>
              <a:t>Inter-quartile range:</a:t>
            </a:r>
            <a:r>
              <a:rPr lang="en-GB" sz="2800" dirty="0" smtClean="0"/>
              <a:t> The distance between the 25% point in the data values (</a:t>
            </a:r>
            <a:r>
              <a:rPr lang="en-GB" sz="2800" b="1" dirty="0" smtClean="0"/>
              <a:t>lower quartile</a:t>
            </a:r>
            <a:r>
              <a:rPr lang="en-GB" sz="2800" dirty="0" smtClean="0"/>
              <a:t>) and the 75% point in the data values (</a:t>
            </a:r>
            <a:r>
              <a:rPr lang="en-GB" sz="2800" b="1" dirty="0" smtClean="0"/>
              <a:t>upper quartile</a:t>
            </a:r>
            <a:r>
              <a:rPr lang="en-GB" sz="2800" dirty="0" smtClean="0"/>
              <a:t>) when they are put in ascending order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Example: </a:t>
            </a:r>
            <a:r>
              <a:rPr lang="en-GB" sz="2800" dirty="0"/>
              <a:t>22, 52, 43, 9, 73, 10, 12, 41, 119, 23</a:t>
            </a: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744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6192688" cy="10081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600" dirty="0" smtClean="0"/>
              <a:t>Calculating the range and standard deviation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19872" y="1340768"/>
                <a:ext cx="5328592" cy="4680520"/>
              </a:xfrm>
            </p:spPr>
            <p:txBody>
              <a:bodyPr>
                <a:normAutofit lnSpcReduction="10000"/>
              </a:bodyPr>
              <a:lstStyle/>
              <a:p>
                <a:pPr marL="354013" indent="-354013"/>
                <a:r>
                  <a:rPr lang="en-GB" sz="2400" b="1" dirty="0"/>
                  <a:t>Range </a:t>
                </a:r>
                <a:r>
                  <a:rPr lang="en-GB" sz="2400" dirty="0"/>
                  <a:t>= 119 – 9 = 110   </a:t>
                </a:r>
                <a:r>
                  <a:rPr lang="en-GB" sz="2400" dirty="0" smtClean="0"/>
                  <a:t>     (</a:t>
                </a:r>
                <a:r>
                  <a:rPr lang="en-GB" sz="2400" dirty="0"/>
                  <a:t>highest value – lowest value</a:t>
                </a:r>
                <a:r>
                  <a:rPr lang="en-GB" sz="2400" dirty="0" smtClean="0"/>
                  <a:t>)</a:t>
                </a:r>
              </a:p>
              <a:p>
                <a:pPr marL="354013" indent="-354013"/>
                <a:r>
                  <a:rPr lang="en-GB" sz="2400" b="1" dirty="0" smtClean="0"/>
                  <a:t>Sample variance</a:t>
                </a:r>
                <a:endParaRPr lang="en-GB" sz="2400" dirty="0" smtClean="0"/>
              </a:p>
              <a:p>
                <a:pPr marL="444500" indent="-444500">
                  <a:buNone/>
                </a:pPr>
                <a14:m/>
                <a:endParaRPr lang="en-GB" sz="2400" dirty="0" smtClean="0"/>
              </a:p>
              <a:p>
                <a:pPr marL="354013" indent="-354013"/>
                <a:r>
                  <a:rPr lang="en-GB" sz="2400" b="1" dirty="0" smtClean="0"/>
                  <a:t>Sample standard deviation</a:t>
                </a:r>
              </a:p>
              <a:p>
                <a:pPr marL="444500" indent="0">
                  <a:buNone/>
                </a:pPr>
                <a:r>
                  <a:rPr lang="en-GB" sz="2400" b="0" dirty="0"/>
                  <a:t> </a:t>
                </a:r>
                <a:r>
                  <a:rPr lang="en-GB" sz="2400" b="0" dirty="0" smtClean="0"/>
                  <a:t> </a:t>
                </a:r>
                <a14:m/>
                <a:endParaRPr lang="en-GB" sz="2400" i="1" dirty="0" smtClean="0">
                  <a:latin typeface="Cambria Math"/>
                </a:endParaRPr>
              </a:p>
              <a:p>
                <a:pPr marL="444500" indent="0">
                  <a:buNone/>
                </a:pPr>
                <a:r>
                  <a:rPr lang="en-GB" sz="2400" b="0" dirty="0" smtClean="0"/>
                  <a:t>  </a:t>
                </a:r>
                <a14:m/>
                <a:endParaRPr lang="en-GB" sz="2400" b="0" dirty="0" smtClean="0"/>
              </a:p>
              <a:p>
                <a:pPr marL="354013" indent="-354013"/>
                <a:r>
                  <a:rPr lang="en-GB" sz="2400" dirty="0" smtClean="0"/>
                  <a:t>For the </a:t>
                </a:r>
                <a:r>
                  <a:rPr lang="en-GB" sz="2400" b="1" dirty="0" smtClean="0"/>
                  <a:t>population variance</a:t>
                </a:r>
                <a:r>
                  <a:rPr lang="en-GB" sz="2400" dirty="0" smtClean="0"/>
                  <a:t> and </a:t>
                </a:r>
                <a:r>
                  <a:rPr lang="en-GB" sz="2400" b="1" dirty="0" smtClean="0"/>
                  <a:t>population standard deviation</a:t>
                </a:r>
                <a:r>
                  <a:rPr lang="en-GB" sz="2400" dirty="0" smtClean="0"/>
                  <a:t> we divide by n instead of n - 1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9872" y="1340768"/>
                <a:ext cx="5328592" cy="4680520"/>
              </a:xfrm>
              <a:blipFill rotWithShape="1">
                <a:blip r:embed="rId3"/>
                <a:stretch>
                  <a:fillRect l="-1487" t="-911" b="-16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52147366"/>
                  </p:ext>
                </p:extLst>
              </p:nvPr>
            </p:nvGraphicFramePr>
            <p:xfrm>
              <a:off x="395536" y="1347052"/>
              <a:ext cx="2754630" cy="47396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05028"/>
                    <a:gridCol w="908558"/>
                    <a:gridCol w="1241044"/>
                  </a:tblGrid>
                  <a:tr h="3763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95000"/>
                            </a:lnSpc>
                          </a:pPr>
                          <a:r>
                            <a:rPr lang="en-GB" sz="2000" b="1" i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</a:t>
                          </a:r>
                          <a:endParaRPr lang="en-GB" sz="2000" b="1" i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95000"/>
                            </a:lnSpc>
                          </a:pPr>
                          <a14:m/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95000"/>
                            </a:lnSpc>
                          </a:pPr>
                          <a14:m/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-16.4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268.96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184.96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21.16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-29.4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864.36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34.6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1197.16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-28.4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806.56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-26.4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696.96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6.76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6496.36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-15.4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237.16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84741">
                    <a:tc gridSpan="2"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Sum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10780.4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52147366"/>
                  </p:ext>
                </p:extLst>
              </p:nvPr>
            </p:nvGraphicFramePr>
            <p:xfrm>
              <a:off x="395536" y="1347052"/>
              <a:ext cx="2754630" cy="474624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605028"/>
                    <a:gridCol w="908558"/>
                    <a:gridCol w="1241044"/>
                  </a:tblGrid>
                  <a:tr h="3876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95000"/>
                            </a:lnSpc>
                          </a:pPr>
                          <a:r>
                            <a:rPr lang="en-GB" sz="2000" b="1" i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</a:t>
                          </a:r>
                          <a:endParaRPr lang="en-GB" sz="2000" b="1" i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67114" t="-9375" r="-136913" b="-1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22059" t="-9375" b="-1145313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-16.4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268.96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184.96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21.16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-29.4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864.36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34.6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1197.16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-28.4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806.56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-26.4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696.96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41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6.76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80.6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6496.36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</a:t>
                          </a: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-15.4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237.16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96240">
                    <a:tc gridSpan="2">
                      <a:txBody>
                        <a:bodyPr/>
                        <a:lstStyle/>
                        <a:p>
                          <a:pPr marL="0" indent="92075" algn="l">
                            <a:lnSpc>
                              <a:spcPct val="95000"/>
                            </a:lnSpc>
                          </a:pP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Sum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19050" marR="19050" marT="19050" marB="1905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20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10780.4</a:t>
                          </a:r>
                        </a:p>
                      </a:txBody>
                      <a:tcPr anchor="b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6712" y="260648"/>
                <a:ext cx="2484000" cy="828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Recall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mean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 xmlns="">
                    <m:acc>
                      <m:accPr>
                        <m:chr m:val="̅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GB" sz="2400" i="1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was 38.4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12" y="260648"/>
                <a:ext cx="2484000" cy="828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>
            <a:stCxn id="8" idx="2"/>
          </p:cNvCxnSpPr>
          <p:nvPr/>
        </p:nvCxnSpPr>
        <p:spPr>
          <a:xfrm>
            <a:off x="1378712" y="1088648"/>
            <a:ext cx="240960" cy="3241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0533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000000" cy="72008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3600" dirty="0" smtClean="0"/>
              <a:t>Calculating the inter-quartile range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7999" y="836712"/>
                <a:ext cx="8388000" cy="5112568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95000"/>
                  </a:lnSpc>
                  <a:buNone/>
                </a:pPr>
                <a:r>
                  <a:rPr lang="en-GB" sz="2400" dirty="0" smtClean="0"/>
                  <a:t>Place the data values in ascending order:</a:t>
                </a:r>
              </a:p>
              <a:p>
                <a:pPr>
                  <a:lnSpc>
                    <a:spcPct val="95000"/>
                  </a:lnSpc>
                  <a:spcBef>
                    <a:spcPts val="1200"/>
                  </a:spcBef>
                  <a:buNone/>
                </a:pPr>
                <a:r>
                  <a:rPr lang="en-GB" sz="2400" dirty="0"/>
                  <a:t>	9, </a:t>
                </a:r>
                <a:r>
                  <a:rPr lang="en-GB" sz="2400" dirty="0">
                    <a:solidFill>
                      <a:srgbClr val="FF0000"/>
                    </a:solidFill>
                  </a:rPr>
                  <a:t>10</a:t>
                </a:r>
                <a:r>
                  <a:rPr lang="en-GB" sz="2400" dirty="0"/>
                  <a:t>, </a:t>
                </a:r>
                <a:r>
                  <a:rPr lang="en-GB" sz="2400" dirty="0">
                    <a:solidFill>
                      <a:srgbClr val="FF0000"/>
                    </a:solidFill>
                  </a:rPr>
                  <a:t>12</a:t>
                </a:r>
                <a:r>
                  <a:rPr lang="en-GB" sz="2400" dirty="0"/>
                  <a:t>,  22, 23, 41, 43, </a:t>
                </a:r>
                <a:r>
                  <a:rPr lang="en-GB" sz="2400" dirty="0">
                    <a:solidFill>
                      <a:srgbClr val="FF0000"/>
                    </a:solidFill>
                  </a:rPr>
                  <a:t>52</a:t>
                </a:r>
                <a:r>
                  <a:rPr lang="en-GB" sz="2400" dirty="0"/>
                  <a:t>, </a:t>
                </a:r>
                <a:r>
                  <a:rPr lang="en-GB" sz="2400" dirty="0">
                    <a:solidFill>
                      <a:srgbClr val="FF0000"/>
                    </a:solidFill>
                  </a:rPr>
                  <a:t>73</a:t>
                </a:r>
                <a:r>
                  <a:rPr lang="en-GB" sz="2400" dirty="0"/>
                  <a:t>, </a:t>
                </a:r>
                <a:r>
                  <a:rPr lang="en-GB" sz="2400" dirty="0" smtClean="0"/>
                  <a:t>119</a:t>
                </a:r>
              </a:p>
              <a:p>
                <a:pPr>
                  <a:spcBef>
                    <a:spcPts val="1200"/>
                  </a:spcBef>
                  <a:buNone/>
                </a:pPr>
                <a:r>
                  <a:rPr lang="en-GB" sz="2400" b="1" dirty="0" smtClean="0"/>
                  <a:t>Lower quartile </a:t>
                </a:r>
                <a:r>
                  <a:rPr lang="en-GB" sz="2400" dirty="0" smtClean="0"/>
                  <a:t>= 25% of way through data = </a:t>
                </a:r>
                <a14:m/>
                <a:r>
                  <a:rPr lang="en-GB" sz="2400" baseline="30000" dirty="0" err="1" smtClean="0"/>
                  <a:t>th</a:t>
                </a:r>
                <a:r>
                  <a:rPr lang="en-GB" sz="2400" dirty="0" smtClean="0"/>
                  <a:t> value</a:t>
                </a:r>
              </a:p>
              <a:p>
                <a:pPr>
                  <a:buNone/>
                </a:pPr>
                <a:r>
                  <a:rPr lang="en-GB" sz="2400" dirty="0"/>
                  <a:t>	</a:t>
                </a:r>
                <a:r>
                  <a:rPr lang="en-GB" sz="2400" dirty="0" smtClean="0"/>
                  <a:t>= 2</a:t>
                </a:r>
                <a:r>
                  <a:rPr lang="en-GB" sz="2400" dirty="0" smtClean="0">
                    <a:latin typeface="Arial"/>
                    <a:cs typeface="Arial"/>
                  </a:rPr>
                  <a:t>¾</a:t>
                </a:r>
                <a:r>
                  <a:rPr lang="en-GB" sz="2400" baseline="30000" dirty="0" smtClean="0"/>
                  <a:t>th</a:t>
                </a:r>
                <a:r>
                  <a:rPr lang="en-GB" sz="2400" dirty="0" smtClean="0"/>
                  <a:t> value = </a:t>
                </a:r>
                <a:r>
                  <a:rPr lang="en-GB" sz="2400" dirty="0">
                    <a:latin typeface="Arial"/>
                    <a:cs typeface="Arial"/>
                  </a:rPr>
                  <a:t>2</a:t>
                </a:r>
                <a:r>
                  <a:rPr lang="en-GB" sz="2400" baseline="30000" dirty="0">
                    <a:latin typeface="Arial"/>
                    <a:cs typeface="Arial"/>
                  </a:rPr>
                  <a:t>nd</a:t>
                </a:r>
                <a:r>
                  <a:rPr lang="en-GB" sz="2400" dirty="0">
                    <a:latin typeface="Arial"/>
                    <a:cs typeface="Arial"/>
                  </a:rPr>
                  <a:t> value </a:t>
                </a:r>
                <a:r>
                  <a:rPr lang="en-GB" sz="2400" dirty="0" smtClean="0">
                    <a:latin typeface="Arial"/>
                    <a:cs typeface="Arial"/>
                  </a:rPr>
                  <a:t>+ ¾ of (3</a:t>
                </a:r>
                <a:r>
                  <a:rPr lang="en-GB" sz="2400" baseline="30000" dirty="0" smtClean="0">
                    <a:latin typeface="Arial"/>
                    <a:cs typeface="Arial"/>
                  </a:rPr>
                  <a:t>rd</a:t>
                </a:r>
                <a:r>
                  <a:rPr lang="en-GB" sz="2400" dirty="0" smtClean="0">
                    <a:latin typeface="Arial"/>
                    <a:cs typeface="Arial"/>
                  </a:rPr>
                  <a:t> value – 2</a:t>
                </a:r>
                <a:r>
                  <a:rPr lang="en-GB" sz="2400" baseline="30000" dirty="0" smtClean="0">
                    <a:latin typeface="Arial"/>
                    <a:cs typeface="Arial"/>
                  </a:rPr>
                  <a:t>nd</a:t>
                </a:r>
                <a:r>
                  <a:rPr lang="en-GB" sz="2400" dirty="0" smtClean="0">
                    <a:latin typeface="Arial"/>
                    <a:cs typeface="Arial"/>
                  </a:rPr>
                  <a:t> value)</a:t>
                </a:r>
              </a:p>
              <a:p>
                <a:pPr>
                  <a:buNone/>
                </a:pPr>
                <a:r>
                  <a:rPr lang="en-GB" sz="2400" dirty="0">
                    <a:latin typeface="Arial"/>
                    <a:cs typeface="Arial"/>
                  </a:rPr>
                  <a:t>	=</a:t>
                </a:r>
                <a:r>
                  <a:rPr lang="en-GB" sz="2400" dirty="0" smtClean="0">
                    <a:latin typeface="Arial"/>
                    <a:cs typeface="Arial"/>
                  </a:rPr>
                  <a:t> </a:t>
                </a:r>
                <a14:m/>
                <a:endParaRPr lang="en-GB" sz="2400" dirty="0" smtClean="0"/>
              </a:p>
              <a:p>
                <a:pPr>
                  <a:buNone/>
                </a:pPr>
                <a:r>
                  <a:rPr lang="en-GB" sz="2400" b="1" dirty="0" smtClean="0"/>
                  <a:t>Upper quartile </a:t>
                </a:r>
                <a:r>
                  <a:rPr lang="en-GB" sz="2400" dirty="0" smtClean="0"/>
                  <a:t>= 75% of way through data </a:t>
                </a:r>
                <a:r>
                  <a:rPr lang="en-GB" sz="2400" dirty="0"/>
                  <a:t>= </a:t>
                </a:r>
                <a14:m/>
                <a:r>
                  <a:rPr lang="en-GB" sz="2400" baseline="30000" dirty="0" err="1"/>
                  <a:t>th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value</a:t>
                </a:r>
              </a:p>
              <a:p>
                <a:pPr>
                  <a:buNone/>
                </a:pPr>
                <a:r>
                  <a:rPr lang="en-GB" sz="2400" dirty="0"/>
                  <a:t>	</a:t>
                </a:r>
                <a:r>
                  <a:rPr lang="en-GB" sz="2400" dirty="0" smtClean="0"/>
                  <a:t>= 8</a:t>
                </a:r>
                <a:r>
                  <a:rPr lang="en-GB" sz="2400" dirty="0" smtClean="0">
                    <a:latin typeface="Arial"/>
                    <a:cs typeface="Arial"/>
                  </a:rPr>
                  <a:t>¼</a:t>
                </a:r>
                <a:r>
                  <a:rPr lang="en-GB" sz="2400" baseline="30000" dirty="0" smtClean="0">
                    <a:latin typeface="Arial"/>
                    <a:cs typeface="Arial"/>
                  </a:rPr>
                  <a:t>th</a:t>
                </a:r>
                <a:r>
                  <a:rPr lang="en-GB" sz="2400" dirty="0" smtClean="0">
                    <a:latin typeface="Arial"/>
                    <a:cs typeface="Arial"/>
                  </a:rPr>
                  <a:t> value</a:t>
                </a:r>
                <a:r>
                  <a:rPr lang="en-GB" sz="2400" dirty="0" smtClean="0"/>
                  <a:t> = 8</a:t>
                </a:r>
                <a:r>
                  <a:rPr lang="en-GB" sz="2400" baseline="30000" dirty="0" smtClean="0"/>
                  <a:t>th</a:t>
                </a:r>
                <a:r>
                  <a:rPr lang="en-GB" sz="2400" dirty="0" smtClean="0"/>
                  <a:t> value </a:t>
                </a:r>
                <a:r>
                  <a:rPr lang="en-GB" sz="2400" dirty="0"/>
                  <a:t>+ ¼ of </a:t>
                </a:r>
                <a:r>
                  <a:rPr lang="en-GB" sz="2400" dirty="0" smtClean="0"/>
                  <a:t>(9</a:t>
                </a:r>
                <a:r>
                  <a:rPr lang="en-GB" sz="2400" baseline="30000" dirty="0" smtClean="0"/>
                  <a:t>th</a:t>
                </a:r>
                <a:r>
                  <a:rPr lang="en-GB" sz="2400" dirty="0" smtClean="0"/>
                  <a:t> value – 8</a:t>
                </a:r>
                <a:r>
                  <a:rPr lang="en-GB" sz="2400" baseline="30000" dirty="0" smtClean="0"/>
                  <a:t>th</a:t>
                </a:r>
                <a:r>
                  <a:rPr lang="en-GB" sz="2400" dirty="0" smtClean="0"/>
                  <a:t> value)</a:t>
                </a:r>
              </a:p>
              <a:p>
                <a:pPr>
                  <a:buNone/>
                </a:pPr>
                <a:r>
                  <a:rPr lang="en-GB" sz="2400" dirty="0"/>
                  <a:t>	</a:t>
                </a:r>
                <a:r>
                  <a:rPr lang="en-GB" sz="2400" dirty="0" smtClean="0"/>
                  <a:t>= </a:t>
                </a:r>
                <a:r>
                  <a:rPr lang="en-GB" sz="2400" baseline="30000" dirty="0" smtClean="0"/>
                  <a:t> </a:t>
                </a:r>
                <a14:m/>
                <a:endParaRPr lang="en-GB" sz="2400" dirty="0" smtClean="0"/>
              </a:p>
              <a:p>
                <a:pPr>
                  <a:buNone/>
                </a:pPr>
                <a:r>
                  <a:rPr lang="en-GB" sz="2400" b="1" dirty="0" smtClean="0"/>
                  <a:t>Inter-quartile range </a:t>
                </a:r>
                <a:r>
                  <a:rPr lang="en-GB" sz="2400" dirty="0" smtClean="0"/>
                  <a:t>= difference between upper quartile and lower quartile = 57.25 – 11.5 = 45.75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7999" y="836712"/>
                <a:ext cx="8388000" cy="5112568"/>
              </a:xfrm>
              <a:blipFill rotWithShape="1">
                <a:blip r:embed="rId3"/>
                <a:stretch>
                  <a:fillRect l="-1090" t="-1192" r="-945" b="-2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Oval 6"/>
          <p:cNvSpPr/>
          <p:nvPr/>
        </p:nvSpPr>
        <p:spPr>
          <a:xfrm>
            <a:off x="1187624" y="1246549"/>
            <a:ext cx="1080120" cy="598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283968" y="1246549"/>
            <a:ext cx="1080120" cy="598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01213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81" y="760713"/>
            <a:ext cx="7550059" cy="448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6"/>
          <p:cNvCxnSpPr>
            <a:cxnSpLocks noChangeShapeType="1"/>
          </p:cNvCxnSpPr>
          <p:nvPr/>
        </p:nvCxnSpPr>
        <p:spPr bwMode="auto">
          <a:xfrm rot="5400000">
            <a:off x="6485680" y="2866786"/>
            <a:ext cx="291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6219097" y="1503319"/>
            <a:ext cx="2223404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38.4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6"/>
          <p:cNvCxnSpPr>
            <a:cxnSpLocks noChangeShapeType="1"/>
          </p:cNvCxnSpPr>
          <p:nvPr/>
        </p:nvCxnSpPr>
        <p:spPr bwMode="auto">
          <a:xfrm rot="5400000">
            <a:off x="2476709" y="2831106"/>
            <a:ext cx="2916000" cy="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6"/>
          <p:cNvCxnSpPr>
            <a:cxnSpLocks noChangeShapeType="1"/>
          </p:cNvCxnSpPr>
          <p:nvPr/>
        </p:nvCxnSpPr>
        <p:spPr bwMode="auto">
          <a:xfrm rot="5400000">
            <a:off x="676509" y="2858562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/>
          <p:nvPr/>
        </p:nvCxnSpPr>
        <p:spPr>
          <a:xfrm flipH="1" flipV="1">
            <a:off x="3347863" y="3136979"/>
            <a:ext cx="720082" cy="22786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004048" y="3136979"/>
            <a:ext cx="864097" cy="22786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1"/>
          </p:cNvCxnSpPr>
          <p:nvPr/>
        </p:nvCxnSpPr>
        <p:spPr>
          <a:xfrm flipH="1">
            <a:off x="3934710" y="1734152"/>
            <a:ext cx="2284387" cy="2308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091908" y="5415607"/>
            <a:ext cx="3928364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deviation = 34.6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6"/>
          <p:cNvCxnSpPr>
            <a:cxnSpLocks noChangeShapeType="1"/>
          </p:cNvCxnSpPr>
          <p:nvPr/>
        </p:nvCxnSpPr>
        <p:spPr bwMode="auto">
          <a:xfrm rot="5400000">
            <a:off x="4276509" y="2831106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/>
          <p:nvPr/>
        </p:nvCxnSpPr>
        <p:spPr>
          <a:xfrm>
            <a:off x="2134509" y="3136978"/>
            <a:ext cx="1800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934509" y="3136978"/>
            <a:ext cx="1800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>
            <a:cxnSpLocks noChangeShapeType="1"/>
          </p:cNvCxnSpPr>
          <p:nvPr/>
        </p:nvCxnSpPr>
        <p:spPr bwMode="auto">
          <a:xfrm rot="5400000">
            <a:off x="941680" y="2866786"/>
            <a:ext cx="291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/>
          <p:nvPr/>
        </p:nvCxnSpPr>
        <p:spPr>
          <a:xfrm>
            <a:off x="2399680" y="2491746"/>
            <a:ext cx="5544000" cy="0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176276" y="188640"/>
            <a:ext cx="2223404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Range = 110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1287978" y="650305"/>
            <a:ext cx="2070667" cy="18386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660232" y="2654126"/>
            <a:ext cx="1505846" cy="1200329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quartile = 57.25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6"/>
          <p:cNvCxnSpPr>
            <a:cxnSpLocks noChangeShapeType="1"/>
          </p:cNvCxnSpPr>
          <p:nvPr/>
        </p:nvCxnSpPr>
        <p:spPr bwMode="auto">
          <a:xfrm rot="5400000">
            <a:off x="1025768" y="2858562"/>
            <a:ext cx="291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Connector 6"/>
          <p:cNvCxnSpPr>
            <a:cxnSpLocks noChangeShapeType="1"/>
          </p:cNvCxnSpPr>
          <p:nvPr/>
        </p:nvCxnSpPr>
        <p:spPr bwMode="auto">
          <a:xfrm rot="5400000">
            <a:off x="3330024" y="2835096"/>
            <a:ext cx="291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3"/>
          <p:cNvSpPr/>
          <p:nvPr/>
        </p:nvSpPr>
        <p:spPr>
          <a:xfrm>
            <a:off x="222438" y="1520761"/>
            <a:ext cx="1325226" cy="1200329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quartile = 11.5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4788024" y="2564904"/>
            <a:ext cx="1872209" cy="6424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559783" y="2120925"/>
            <a:ext cx="923985" cy="2060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5496" y="4509120"/>
            <a:ext cx="2088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Inter-quartile range = 45.75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259280" y="2780928"/>
            <a:ext cx="2232600" cy="17281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483768" y="2780928"/>
            <a:ext cx="2304000" cy="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267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9" grpId="0" animBg="1"/>
      <p:bldP spid="21" grpId="0" animBg="1"/>
      <p:bldP spid="24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000" cy="576064"/>
          </a:xfrm>
        </p:spPr>
        <p:txBody>
          <a:bodyPr>
            <a:noAutofit/>
          </a:bodyPr>
          <a:lstStyle/>
          <a:p>
            <a:r>
              <a:rPr lang="en-GB" sz="3600" dirty="0" smtClean="0"/>
              <a:t>Data types and their analysis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655272"/>
              </p:ext>
            </p:extLst>
          </p:nvPr>
        </p:nvGraphicFramePr>
        <p:xfrm>
          <a:off x="468472" y="951390"/>
          <a:ext cx="8352000" cy="4997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000"/>
                <a:gridCol w="2628000"/>
                <a:gridCol w="3888000"/>
              </a:tblGrid>
              <a:tr h="868224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Permitted maths</a:t>
                      </a:r>
                      <a:r>
                        <a:rPr lang="en-GB" sz="2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operations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Permitted</a:t>
                      </a:r>
                      <a:r>
                        <a:rPr lang="en-GB" sz="2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statistics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</a:tr>
              <a:tr h="8671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Counting (frequency)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mode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</a:tr>
              <a:tr h="1130069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Ordinal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Counting, &lt;, &gt;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median, mode, minimum, maximum, upper and lower quartiles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rgbClr val="F4F7FA"/>
                    </a:solidFill>
                  </a:tcPr>
                </a:tc>
              </a:tr>
              <a:tr h="606926">
                <a:tc rowSpan="2"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Scale/</a:t>
                      </a: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continuous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(Interval)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Counting, &lt;, &gt;, +, -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Percentage, median, mode, minimum, maximum, range, upper and lower quartiles, inter-quartile range, mean, standard deviation, skewness, kurtosis</a:t>
                      </a:r>
                      <a:endParaRPr lang="en-GB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</a:tr>
              <a:tr h="1309226">
                <a:tc vMerge="1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</a:pPr>
                      <a:endParaRPr lang="en-GB" sz="19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(Ratio)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Counting,&lt;, &gt;, +, -, 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, 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solidFill>
                      <a:srgbClr val="F4F7FA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38629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00" y="1507266"/>
            <a:ext cx="7221276" cy="429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6512" y="116632"/>
            <a:ext cx="9144000" cy="1143000"/>
          </a:xfrm>
        </p:spPr>
        <p:txBody>
          <a:bodyPr/>
          <a:lstStyle/>
          <a:p>
            <a:pPr algn="ctr"/>
            <a:r>
              <a:rPr lang="en-GB" sz="3600" dirty="0" smtClean="0"/>
              <a:t>Frequency distribution of Height</a:t>
            </a:r>
            <a:br>
              <a:rPr lang="en-GB" sz="3600" dirty="0" smtClean="0"/>
            </a:br>
            <a:r>
              <a:rPr lang="en-GB" sz="3200" dirty="0" smtClean="0"/>
              <a:t>with measures of spread indicated</a:t>
            </a:r>
          </a:p>
        </p:txBody>
      </p:sp>
      <p:cxnSp>
        <p:nvCxnSpPr>
          <p:cNvPr id="26" name="Straight Connector 6"/>
          <p:cNvCxnSpPr>
            <a:cxnSpLocks noChangeShapeType="1"/>
          </p:cNvCxnSpPr>
          <p:nvPr/>
        </p:nvCxnSpPr>
        <p:spPr bwMode="auto">
          <a:xfrm rot="5400000">
            <a:off x="6138336" y="3483168"/>
            <a:ext cx="291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3" name="TextBox 11"/>
          <p:cNvSpPr txBox="1">
            <a:spLocks noChangeArrowheads="1"/>
          </p:cNvSpPr>
          <p:nvPr/>
        </p:nvSpPr>
        <p:spPr bwMode="auto">
          <a:xfrm>
            <a:off x="6064300" y="1435301"/>
            <a:ext cx="2223404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160.3</a:t>
            </a:r>
          </a:p>
        </p:txBody>
      </p:sp>
      <p:sp>
        <p:nvSpPr>
          <p:cNvPr id="3" name="Rectangle 2"/>
          <p:cNvSpPr/>
          <p:nvPr/>
        </p:nvSpPr>
        <p:spPr>
          <a:xfrm>
            <a:off x="6666554" y="2656743"/>
            <a:ext cx="2160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quartile = 167.0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772" name="Straight Connector 6"/>
          <p:cNvCxnSpPr>
            <a:cxnSpLocks noChangeShapeType="1"/>
          </p:cNvCxnSpPr>
          <p:nvPr/>
        </p:nvCxnSpPr>
        <p:spPr bwMode="auto">
          <a:xfrm rot="5400000">
            <a:off x="3690064" y="3483168"/>
            <a:ext cx="2916000" cy="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6"/>
          <p:cNvCxnSpPr>
            <a:cxnSpLocks noChangeShapeType="1"/>
          </p:cNvCxnSpPr>
          <p:nvPr/>
        </p:nvCxnSpPr>
        <p:spPr bwMode="auto">
          <a:xfrm rot="5400000">
            <a:off x="2681951" y="3481876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/>
          <p:nvPr/>
        </p:nvCxnSpPr>
        <p:spPr>
          <a:xfrm flipH="1" flipV="1">
            <a:off x="4644064" y="3668806"/>
            <a:ext cx="1420236" cy="170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52120" y="3668806"/>
            <a:ext cx="1111703" cy="17062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2773" idx="1"/>
          </p:cNvCxnSpPr>
          <p:nvPr/>
        </p:nvCxnSpPr>
        <p:spPr>
          <a:xfrm flipH="1">
            <a:off x="5148064" y="1666134"/>
            <a:ext cx="916236" cy="7547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404284" y="5375006"/>
            <a:ext cx="2376000" cy="75713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deviation = 11.1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6"/>
          <p:cNvCxnSpPr>
            <a:cxnSpLocks noChangeShapeType="1"/>
          </p:cNvCxnSpPr>
          <p:nvPr/>
        </p:nvCxnSpPr>
        <p:spPr bwMode="auto">
          <a:xfrm rot="5400000">
            <a:off x="4626168" y="3487740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/>
          <p:nvPr/>
        </p:nvCxnSpPr>
        <p:spPr>
          <a:xfrm>
            <a:off x="4140064" y="3668806"/>
            <a:ext cx="1008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48064" y="3668806"/>
            <a:ext cx="936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6"/>
          <p:cNvCxnSpPr>
            <a:cxnSpLocks noChangeShapeType="1"/>
          </p:cNvCxnSpPr>
          <p:nvPr/>
        </p:nvCxnSpPr>
        <p:spPr bwMode="auto">
          <a:xfrm rot="5400000">
            <a:off x="2969984" y="3483168"/>
            <a:ext cx="291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Connector 6"/>
          <p:cNvCxnSpPr>
            <a:cxnSpLocks noChangeShapeType="1"/>
          </p:cNvCxnSpPr>
          <p:nvPr/>
        </p:nvCxnSpPr>
        <p:spPr bwMode="auto">
          <a:xfrm rot="5400000">
            <a:off x="54000" y="3477304"/>
            <a:ext cx="291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6"/>
          <p:cNvCxnSpPr>
            <a:cxnSpLocks noChangeShapeType="1"/>
          </p:cNvCxnSpPr>
          <p:nvPr/>
        </p:nvCxnSpPr>
        <p:spPr bwMode="auto">
          <a:xfrm rot="5400000">
            <a:off x="4266128" y="3483168"/>
            <a:ext cx="291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26"/>
          <p:cNvSpPr/>
          <p:nvPr/>
        </p:nvSpPr>
        <p:spPr>
          <a:xfrm>
            <a:off x="1691680" y="2453987"/>
            <a:ext cx="2124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quartile = 153.0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5724128" y="2924944"/>
            <a:ext cx="933795" cy="1795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5680" y="2869485"/>
            <a:ext cx="612304" cy="5545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691896" y="3573016"/>
            <a:ext cx="1944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Inter-quartile range = 14.0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>
          <a:xfrm flipV="1">
            <a:off x="3635896" y="3212976"/>
            <a:ext cx="1296144" cy="7755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27984" y="3212976"/>
            <a:ext cx="1296000" cy="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512000" y="2204864"/>
            <a:ext cx="6084000" cy="0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323528" y="1263270"/>
            <a:ext cx="2223404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Range = 68.0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717966" y="1732877"/>
            <a:ext cx="1053834" cy="4719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Peter Samuels</a:t>
            </a:r>
          </a:p>
          <a:p>
            <a:pPr algn="ct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Birmingham City University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Reviewer: Ellen Marshall</a:t>
            </a:r>
          </a:p>
          <a:p>
            <a:pPr algn="r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Sheffield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550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" grpId="0" animBg="1"/>
      <p:bldP spid="13" grpId="0" animBg="1"/>
      <p:bldP spid="27" grpId="0" animBg="1"/>
      <p:bldP spid="33" grpId="0" animBg="1"/>
      <p:bldP spid="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5566"/>
            <a:ext cx="7956000" cy="43096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80569" y="188640"/>
            <a:ext cx="9108000" cy="936104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Frequency distribution for Tooth Fillings</a:t>
            </a:r>
            <a:br>
              <a:rPr lang="en-GB" sz="3600" dirty="0" smtClean="0"/>
            </a:br>
            <a:r>
              <a:rPr lang="en-GB" sz="3200" dirty="0" smtClean="0"/>
              <a:t>with </a:t>
            </a:r>
            <a:r>
              <a:rPr lang="en-GB" sz="3200" dirty="0"/>
              <a:t>measures of </a:t>
            </a:r>
            <a:r>
              <a:rPr lang="en-GB" sz="3200" dirty="0" smtClean="0"/>
              <a:t>spread indicated</a:t>
            </a:r>
          </a:p>
        </p:txBody>
      </p:sp>
      <p:sp>
        <p:nvSpPr>
          <p:cNvPr id="33795" name="TextBox 11"/>
          <p:cNvSpPr txBox="1">
            <a:spLocks noChangeArrowheads="1"/>
          </p:cNvSpPr>
          <p:nvPr/>
        </p:nvSpPr>
        <p:spPr bwMode="auto">
          <a:xfrm>
            <a:off x="3016431" y="2431670"/>
            <a:ext cx="1764000" cy="46166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1.6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95554" y="3756889"/>
            <a:ext cx="9248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1" idx="1"/>
          </p:cNvCxnSpPr>
          <p:nvPr/>
        </p:nvCxnSpPr>
        <p:spPr>
          <a:xfrm flipH="1" flipV="1">
            <a:off x="2152803" y="4015846"/>
            <a:ext cx="707247" cy="36357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>
            <a:cxnSpLocks noChangeShapeType="1"/>
          </p:cNvCxnSpPr>
          <p:nvPr/>
        </p:nvCxnSpPr>
        <p:spPr bwMode="auto">
          <a:xfrm flipH="1">
            <a:off x="2033120" y="2143998"/>
            <a:ext cx="1" cy="32040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stCxn id="33795" idx="1"/>
          </p:cNvCxnSpPr>
          <p:nvPr/>
        </p:nvCxnSpPr>
        <p:spPr>
          <a:xfrm flipH="1">
            <a:off x="2033746" y="2662503"/>
            <a:ext cx="982685" cy="1526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60050" y="4145419"/>
            <a:ext cx="2628000" cy="468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quartile = 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60050" y="2978117"/>
            <a:ext cx="3619278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deviation = 2.9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5654" y="3511790"/>
            <a:ext cx="2628000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quartile = 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44438" y="4720752"/>
            <a:ext cx="3534890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Inter-quartile range = 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6"/>
          <p:cNvCxnSpPr>
            <a:cxnSpLocks noChangeShapeType="1"/>
          </p:cNvCxnSpPr>
          <p:nvPr/>
        </p:nvCxnSpPr>
        <p:spPr bwMode="auto">
          <a:xfrm rot="5400000">
            <a:off x="85520" y="3763998"/>
            <a:ext cx="3240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6"/>
          <p:cNvCxnSpPr>
            <a:cxnSpLocks noChangeShapeType="1"/>
          </p:cNvCxnSpPr>
          <p:nvPr/>
        </p:nvCxnSpPr>
        <p:spPr bwMode="auto">
          <a:xfrm rot="5400000">
            <a:off x="85520" y="3763998"/>
            <a:ext cx="3240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6"/>
          <p:cNvCxnSpPr>
            <a:cxnSpLocks noChangeShapeType="1"/>
          </p:cNvCxnSpPr>
          <p:nvPr/>
        </p:nvCxnSpPr>
        <p:spPr bwMode="auto">
          <a:xfrm rot="5400000">
            <a:off x="521120" y="3745998"/>
            <a:ext cx="3204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6"/>
          <p:cNvCxnSpPr>
            <a:cxnSpLocks noChangeShapeType="1"/>
          </p:cNvCxnSpPr>
          <p:nvPr/>
        </p:nvCxnSpPr>
        <p:spPr bwMode="auto">
          <a:xfrm rot="5400000">
            <a:off x="-109224" y="3763998"/>
            <a:ext cx="3240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6"/>
          <p:cNvCxnSpPr>
            <a:cxnSpLocks noChangeShapeType="1"/>
          </p:cNvCxnSpPr>
          <p:nvPr/>
        </p:nvCxnSpPr>
        <p:spPr bwMode="auto">
          <a:xfrm rot="5400000">
            <a:off x="916888" y="3745998"/>
            <a:ext cx="3204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/>
          <p:nvPr/>
        </p:nvCxnSpPr>
        <p:spPr>
          <a:xfrm>
            <a:off x="1510848" y="3439782"/>
            <a:ext cx="504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38426" y="3439782"/>
            <a:ext cx="504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701920" y="4087854"/>
            <a:ext cx="432000" cy="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6" idx="1"/>
          </p:cNvCxnSpPr>
          <p:nvPr/>
        </p:nvCxnSpPr>
        <p:spPr>
          <a:xfrm flipH="1" flipV="1">
            <a:off x="1917920" y="4087854"/>
            <a:ext cx="1026518" cy="86373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1"/>
          </p:cNvCxnSpPr>
          <p:nvPr/>
        </p:nvCxnSpPr>
        <p:spPr>
          <a:xfrm flipH="1">
            <a:off x="2290426" y="3208950"/>
            <a:ext cx="569624" cy="2308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762848" y="3079742"/>
            <a:ext cx="1097204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"/>
          <p:cNvCxnSpPr>
            <a:cxnSpLocks noChangeShapeType="1"/>
          </p:cNvCxnSpPr>
          <p:nvPr/>
        </p:nvCxnSpPr>
        <p:spPr bwMode="auto">
          <a:xfrm rot="5400000">
            <a:off x="6623120" y="3727958"/>
            <a:ext cx="3240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/>
          <p:nvPr/>
        </p:nvCxnSpPr>
        <p:spPr>
          <a:xfrm>
            <a:off x="1701920" y="2318485"/>
            <a:ext cx="6552000" cy="0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1"/>
          <p:cNvSpPr txBox="1">
            <a:spLocks noChangeArrowheads="1"/>
          </p:cNvSpPr>
          <p:nvPr/>
        </p:nvSpPr>
        <p:spPr bwMode="auto">
          <a:xfrm>
            <a:off x="6047280" y="1357639"/>
            <a:ext cx="1800000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Range = 30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407320" y="1834530"/>
            <a:ext cx="432048" cy="4839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7339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11" grpId="0" animBg="1"/>
      <p:bldP spid="12" grpId="0" animBg="1"/>
      <p:bldP spid="14" grpId="0" animBg="1"/>
      <p:bldP spid="16" grpId="0" animBg="1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5381" y="332656"/>
            <a:ext cx="4546848" cy="792088"/>
          </a:xfrm>
        </p:spPr>
        <p:txBody>
          <a:bodyPr/>
          <a:lstStyle/>
          <a:p>
            <a:r>
              <a:rPr lang="en-GB" sz="4000" dirty="0" smtClean="0"/>
              <a:t>Activity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104456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For Data Set 3:</a:t>
            </a:r>
          </a:p>
          <a:p>
            <a:pPr marL="354013" indent="-354013"/>
            <a:endParaRPr lang="en-GB" sz="1200" dirty="0"/>
          </a:p>
          <a:p>
            <a:pPr marL="354013" indent="-354013"/>
            <a:r>
              <a:rPr lang="en-GB" sz="2400" dirty="0" smtClean="0"/>
              <a:t>Draw the range, standard deviation and inter-quartile range on the Data Set 3 chart on your </a:t>
            </a:r>
            <a:r>
              <a:rPr lang="en-GB" sz="2400" dirty="0" err="1" smtClean="0"/>
              <a:t>handout</a:t>
            </a:r>
            <a:r>
              <a:rPr lang="en-GB" sz="2400" dirty="0" smtClean="0"/>
              <a:t>, using:</a:t>
            </a:r>
          </a:p>
          <a:p>
            <a:pPr lvl="1">
              <a:spcBef>
                <a:spcPts val="600"/>
              </a:spcBef>
            </a:pPr>
            <a:r>
              <a:rPr lang="en-GB" sz="2200" dirty="0" smtClean="0"/>
              <a:t>Lower quartile = 0</a:t>
            </a:r>
          </a:p>
          <a:p>
            <a:pPr lvl="1">
              <a:spcBef>
                <a:spcPts val="600"/>
              </a:spcBef>
            </a:pPr>
            <a:r>
              <a:rPr lang="en-GB" sz="2200" dirty="0" smtClean="0"/>
              <a:t>Upper quartile = 8.75</a:t>
            </a:r>
          </a:p>
          <a:p>
            <a:pPr lvl="1">
              <a:spcBef>
                <a:spcPts val="600"/>
              </a:spcBef>
            </a:pPr>
            <a:r>
              <a:rPr lang="en-GB" sz="2200" dirty="0" smtClean="0"/>
              <a:t>Mean </a:t>
            </a:r>
            <a:r>
              <a:rPr lang="en-GB" sz="2200" dirty="0"/>
              <a:t>= 3.1</a:t>
            </a:r>
          </a:p>
          <a:p>
            <a:pPr lvl="1">
              <a:spcBef>
                <a:spcPts val="600"/>
              </a:spcBef>
            </a:pPr>
            <a:r>
              <a:rPr lang="en-GB" sz="2200" dirty="0"/>
              <a:t>Standard deviation = 5.1</a:t>
            </a:r>
          </a:p>
          <a:p>
            <a:pPr marL="354013" indent="-354013">
              <a:spcBef>
                <a:spcPts val="600"/>
              </a:spcBef>
            </a:pPr>
            <a:r>
              <a:rPr lang="en-GB" sz="2400" dirty="0" smtClean="0"/>
              <a:t>Discuss </a:t>
            </a:r>
            <a:r>
              <a:rPr lang="en-GB" sz="2400" dirty="0"/>
              <a:t>in small groups which measure of </a:t>
            </a:r>
            <a:r>
              <a:rPr lang="en-GB" sz="2400" dirty="0" smtClean="0"/>
              <a:t>spread </a:t>
            </a:r>
            <a:r>
              <a:rPr lang="en-GB" sz="2400" dirty="0"/>
              <a:t>you think is the most useful</a:t>
            </a:r>
          </a:p>
          <a:p>
            <a:pPr marL="354013" indent="-354013"/>
            <a:endParaRPr lang="en-GB" sz="2400" dirty="0" smtClean="0"/>
          </a:p>
        </p:txBody>
      </p:sp>
      <p:pic>
        <p:nvPicPr>
          <p:cNvPr id="6" name="Picture 5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363918"/>
              </p:ext>
            </p:extLst>
          </p:nvPr>
        </p:nvGraphicFramePr>
        <p:xfrm>
          <a:off x="3203848" y="1556792"/>
          <a:ext cx="5411470" cy="731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020"/>
                <a:gridCol w="541655"/>
                <a:gridCol w="5416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04097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32" y="898999"/>
            <a:ext cx="7704000" cy="4978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15381" y="270369"/>
            <a:ext cx="4546848" cy="56634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Solution</a:t>
            </a:r>
            <a:endParaRPr lang="en-GB" sz="4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008070" y="3779161"/>
            <a:ext cx="684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2" idx="1"/>
          </p:cNvCxnSpPr>
          <p:nvPr/>
        </p:nvCxnSpPr>
        <p:spPr>
          <a:xfrm flipH="1">
            <a:off x="6301886" y="3783732"/>
            <a:ext cx="43035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"/>
          <p:cNvCxnSpPr>
            <a:cxnSpLocks noChangeShapeType="1"/>
          </p:cNvCxnSpPr>
          <p:nvPr/>
        </p:nvCxnSpPr>
        <p:spPr bwMode="auto">
          <a:xfrm flipH="1">
            <a:off x="3491879" y="1772816"/>
            <a:ext cx="1" cy="32760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3481499" y="2291681"/>
            <a:ext cx="982685" cy="1526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99792" y="3511848"/>
            <a:ext cx="2628000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quartile = 0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33880" y="4633317"/>
            <a:ext cx="1908000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Inter-quartile range = 8.75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6"/>
          <p:cNvCxnSpPr>
            <a:cxnSpLocks noChangeShapeType="1"/>
          </p:cNvCxnSpPr>
          <p:nvPr/>
        </p:nvCxnSpPr>
        <p:spPr bwMode="auto">
          <a:xfrm rot="5400000">
            <a:off x="4662192" y="3410816"/>
            <a:ext cx="327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6"/>
          <p:cNvCxnSpPr>
            <a:cxnSpLocks noChangeShapeType="1"/>
          </p:cNvCxnSpPr>
          <p:nvPr/>
        </p:nvCxnSpPr>
        <p:spPr bwMode="auto">
          <a:xfrm rot="5400000">
            <a:off x="-738408" y="3410816"/>
            <a:ext cx="327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6"/>
          <p:cNvCxnSpPr>
            <a:cxnSpLocks noChangeShapeType="1"/>
          </p:cNvCxnSpPr>
          <p:nvPr/>
        </p:nvCxnSpPr>
        <p:spPr bwMode="auto">
          <a:xfrm rot="5400000">
            <a:off x="4446168" y="3410816"/>
            <a:ext cx="327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/>
          <p:nvPr/>
        </p:nvCxnSpPr>
        <p:spPr>
          <a:xfrm>
            <a:off x="899880" y="3439782"/>
            <a:ext cx="2592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91880" y="3439782"/>
            <a:ext cx="2592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945886" y="4087854"/>
            <a:ext cx="4356000" cy="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5" idx="0"/>
          </p:cNvCxnSpPr>
          <p:nvPr/>
        </p:nvCxnSpPr>
        <p:spPr>
          <a:xfrm flipH="1" flipV="1">
            <a:off x="4323620" y="4087854"/>
            <a:ext cx="464260" cy="54546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323620" y="3098577"/>
            <a:ext cx="569624" cy="3122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339752" y="2842998"/>
            <a:ext cx="1925340" cy="5678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6"/>
          <p:cNvCxnSpPr>
            <a:cxnSpLocks noChangeShapeType="1"/>
          </p:cNvCxnSpPr>
          <p:nvPr/>
        </p:nvCxnSpPr>
        <p:spPr bwMode="auto">
          <a:xfrm rot="5400000">
            <a:off x="6318376" y="3410816"/>
            <a:ext cx="327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/>
          <p:nvPr/>
        </p:nvCxnSpPr>
        <p:spPr>
          <a:xfrm>
            <a:off x="1980440" y="1941574"/>
            <a:ext cx="6012000" cy="0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7097787" y="668166"/>
            <a:ext cx="1800000" cy="461665"/>
          </a:xfrm>
          <a:prstGeom prst="rect">
            <a:avLst/>
          </a:prstGeom>
          <a:solidFill>
            <a:srgbClr val="FFCC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Range = 12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>
          <a:xfrm flipH="1">
            <a:off x="6551336" y="898999"/>
            <a:ext cx="546451" cy="10425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"/>
          <p:cNvCxnSpPr>
            <a:cxnSpLocks noChangeShapeType="1"/>
          </p:cNvCxnSpPr>
          <p:nvPr/>
        </p:nvCxnSpPr>
        <p:spPr bwMode="auto">
          <a:xfrm rot="5400000">
            <a:off x="341712" y="3410816"/>
            <a:ext cx="3276000" cy="0"/>
          </a:xfrm>
          <a:prstGeom prst="line">
            <a:avLst/>
          </a:prstGeom>
          <a:noFill/>
          <a:ln w="254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6"/>
          <p:cNvCxnSpPr>
            <a:cxnSpLocks noChangeShapeType="1"/>
          </p:cNvCxnSpPr>
          <p:nvPr/>
        </p:nvCxnSpPr>
        <p:spPr bwMode="auto">
          <a:xfrm rot="5400000">
            <a:off x="341712" y="3410816"/>
            <a:ext cx="327600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4265090" y="2636912"/>
            <a:ext cx="3619278" cy="46166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deviation = 5.1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464184" y="2060848"/>
            <a:ext cx="1764000" cy="46166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ean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3.1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32240" y="3368233"/>
            <a:ext cx="2160615" cy="830997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quartile = 8.75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97938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9" grpId="0" animBg="1"/>
      <p:bldP spid="13" grpId="0" animBg="1"/>
      <p:bldP spid="7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6" y="130622"/>
            <a:ext cx="8964000" cy="562074"/>
          </a:xfrm>
        </p:spPr>
        <p:txBody>
          <a:bodyPr>
            <a:noAutofit/>
          </a:bodyPr>
          <a:lstStyle/>
          <a:p>
            <a:r>
              <a:rPr lang="en-GB" sz="3200" dirty="0" smtClean="0"/>
              <a:t>Box and whisker diagrams (boxplots)</a:t>
            </a:r>
            <a:endParaRPr lang="en-GB" sz="3200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95537" y="764704"/>
            <a:ext cx="5904655" cy="5184576"/>
          </a:xfrm>
        </p:spPr>
        <p:txBody>
          <a:bodyPr/>
          <a:lstStyle/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Give a good ‘picture’ of scale data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Box ends are the lower and upper quartiles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Box middle line is the median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Whiskers are the minimum/maximum value of the data or 1.5 times the box height from the end of the box, whichever is nearer the median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Circles represent outliers (up to 3 times the box height from the end of the box)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Asterisks represent extreme outliers (&gt;3 times box height from the end of the box)</a:t>
            </a:r>
          </a:p>
        </p:txBody>
      </p:sp>
      <p:sp>
        <p:nvSpPr>
          <p:cNvPr id="4" name="Rectangle 3"/>
          <p:cNvSpPr/>
          <p:nvPr/>
        </p:nvSpPr>
        <p:spPr>
          <a:xfrm>
            <a:off x="6516216" y="836712"/>
            <a:ext cx="2376263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896285" y="3917955"/>
            <a:ext cx="3600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ym typeface="Wingdings"/>
              </a:rPr>
              <a:t></a:t>
            </a:r>
          </a:p>
          <a:p>
            <a:pPr algn="ctr"/>
            <a:endParaRPr lang="en-GB" dirty="0">
              <a:sym typeface="Wingdings"/>
            </a:endParaRPr>
          </a:p>
          <a:p>
            <a:pPr algn="ctr"/>
            <a:r>
              <a:rPr lang="en-GB" dirty="0">
                <a:sym typeface="Wingdings"/>
              </a:rPr>
              <a:t></a:t>
            </a:r>
          </a:p>
          <a:p>
            <a:pPr algn="ctr"/>
            <a:r>
              <a:rPr lang="en-GB" sz="3600" dirty="0" smtClean="0"/>
              <a:t>*</a:t>
            </a:r>
          </a:p>
          <a:p>
            <a:pPr algn="ctr"/>
            <a:r>
              <a:rPr lang="en-GB" sz="3600" dirty="0" smtClean="0"/>
              <a:t>*</a:t>
            </a:r>
            <a:endParaRPr lang="en-GB" sz="36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673585" y="1412776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069629" y="1412776"/>
            <a:ext cx="0" cy="720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082982" y="2780044"/>
            <a:ext cx="0" cy="86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86938" y="3645024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686938" y="2132856"/>
            <a:ext cx="792087" cy="648000"/>
          </a:xfrm>
          <a:prstGeom prst="rect">
            <a:avLst/>
          </a:prstGeom>
          <a:solidFill>
            <a:srgbClr val="D0D08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6686938" y="2420888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65671" y="3236842"/>
            <a:ext cx="142680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Minimum or 1.5 times box height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465672" y="2595378"/>
            <a:ext cx="12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quartile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465672" y="1952880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/>
              <a:t> </a:t>
            </a:r>
            <a:r>
              <a:rPr lang="en-GB" dirty="0" smtClean="0"/>
              <a:t>quartile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7465672" y="2267580"/>
            <a:ext cx="105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Median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465672" y="980728"/>
            <a:ext cx="142680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Maximum or 1.5 times box length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465671" y="4149080"/>
            <a:ext cx="105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Outliers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465671" y="4941168"/>
            <a:ext cx="105701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Extreme outliers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508104" y="1412776"/>
            <a:ext cx="1388181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508104" y="1556792"/>
            <a:ext cx="1388181" cy="12232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60032" y="2168418"/>
            <a:ext cx="2209597" cy="2524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508104" y="1412776"/>
            <a:ext cx="1388181" cy="1044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868144" y="2991378"/>
            <a:ext cx="1080120" cy="6526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202194" y="4077072"/>
            <a:ext cx="74607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6" idx="1"/>
          </p:cNvCxnSpPr>
          <p:nvPr/>
        </p:nvCxnSpPr>
        <p:spPr>
          <a:xfrm>
            <a:off x="5724128" y="4829381"/>
            <a:ext cx="1172157" cy="1042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0903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0648"/>
            <a:ext cx="8606160" cy="62403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Boxplot of Height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243616" y="2928938"/>
            <a:ext cx="118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9305" y="3429000"/>
            <a:ext cx="12871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Lower quartile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1472" y="1988840"/>
            <a:ext cx="11880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Upper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uartile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8700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48265" y="4581128"/>
            <a:ext cx="1980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Some of the outliers with row numbers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5" idx="1"/>
          </p:cNvCxnSpPr>
          <p:nvPr/>
        </p:nvCxnSpPr>
        <p:spPr>
          <a:xfrm flipH="1">
            <a:off x="4644008" y="2404339"/>
            <a:ext cx="2297464" cy="5245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</p:cNvCxnSpPr>
          <p:nvPr/>
        </p:nvCxnSpPr>
        <p:spPr>
          <a:xfrm flipH="1">
            <a:off x="4626328" y="3159771"/>
            <a:ext cx="2617288" cy="2058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626327" y="3756541"/>
            <a:ext cx="2520280" cy="197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5" y="4869160"/>
            <a:ext cx="2601320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6295" y="1340768"/>
            <a:ext cx="151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Maximum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4355977" y="1571601"/>
            <a:ext cx="2880318" cy="73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511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Boxplot of Tooth Fillings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8700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4211962" y="1916832"/>
            <a:ext cx="3096342" cy="1080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20272" y="1700808"/>
            <a:ext cx="1980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Extreme outliers with row numbers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496" y="4077072"/>
            <a:ext cx="201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Minimum and lower quartile have same value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72000" y="4365104"/>
            <a:ext cx="2520280" cy="13703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011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Scatter plots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044" y="908720"/>
            <a:ext cx="8256420" cy="864096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A two dimensional display of data values for one scale variable against another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2348880"/>
            <a:ext cx="1296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shows number of Tooth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Fillings against Height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6840760" cy="411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4855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Using charts and statistics for scale based data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00777"/>
          </a:xfrm>
        </p:spPr>
        <p:txBody>
          <a:bodyPr>
            <a:normAutofit lnSpcReduction="10000"/>
          </a:bodyPr>
          <a:lstStyle/>
          <a:p>
            <a:pPr marL="447675" indent="-447675">
              <a:spcBef>
                <a:spcPts val="600"/>
              </a:spcBef>
            </a:pPr>
            <a:r>
              <a:rPr lang="en-GB" sz="2800" dirty="0" smtClean="0"/>
              <a:t>Bar charts with interval categories – good for summarising a scale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dirty="0" smtClean="0"/>
              <a:t>Mean and standard deviation – better when data is spread around the middle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dirty="0" smtClean="0"/>
              <a:t>Median and inter-quartile range – better when data spread is unusual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dirty="0" smtClean="0"/>
              <a:t>Boxplots – good for summarising data</a:t>
            </a:r>
          </a:p>
          <a:p>
            <a:pPr marL="895350" lvl="1" indent="-354013">
              <a:spcBef>
                <a:spcPts val="600"/>
              </a:spcBef>
            </a:pPr>
            <a:r>
              <a:rPr lang="en-GB" sz="2400" dirty="0" smtClean="0"/>
              <a:t>Can be used to compare several data groups</a:t>
            </a:r>
          </a:p>
          <a:p>
            <a:pPr marL="895350" lvl="1" indent="-354013">
              <a:spcBef>
                <a:spcPts val="600"/>
              </a:spcBef>
            </a:pPr>
            <a:r>
              <a:rPr lang="en-GB" sz="2400" dirty="0" smtClean="0"/>
              <a:t>Need at least 15 data points per group</a:t>
            </a:r>
          </a:p>
          <a:p>
            <a:pPr marL="447675" indent="-447675">
              <a:spcBef>
                <a:spcPts val="600"/>
              </a:spcBef>
            </a:pPr>
            <a:r>
              <a:rPr lang="en-GB" sz="2800" dirty="0" smtClean="0"/>
              <a:t>Scatter plots – show relationships between data series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5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3729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We have considered:</a:t>
            </a:r>
          </a:p>
          <a:p>
            <a:r>
              <a:rPr lang="en-GB" dirty="0" smtClean="0"/>
              <a:t>Types of data</a:t>
            </a:r>
          </a:p>
          <a:p>
            <a:r>
              <a:rPr lang="en-GB" dirty="0" smtClean="0"/>
              <a:t>Tables</a:t>
            </a:r>
          </a:p>
          <a:p>
            <a:r>
              <a:rPr lang="en-GB" dirty="0" smtClean="0"/>
              <a:t>Charts</a:t>
            </a:r>
          </a:p>
          <a:p>
            <a:r>
              <a:rPr lang="en-GB" dirty="0" smtClean="0"/>
              <a:t>Measures of middle value</a:t>
            </a:r>
          </a:p>
          <a:p>
            <a:r>
              <a:rPr lang="en-GB" dirty="0" smtClean="0"/>
              <a:t>Measures of spread</a:t>
            </a:r>
          </a:p>
          <a:p>
            <a:r>
              <a:rPr lang="en-GB" dirty="0" smtClean="0"/>
              <a:t>Choices of tables, charts and measure for different data types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978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701040"/>
            <a:ext cx="4068000" cy="1943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3400" dirty="0" smtClean="0"/>
              <a:t>Example:</a:t>
            </a:r>
            <a:br>
              <a:rPr lang="en-GB" sz="3400" dirty="0" smtClean="0"/>
            </a:br>
            <a:r>
              <a:rPr lang="en-GB" sz="600" dirty="0" smtClean="0"/>
              <a:t/>
            </a:r>
            <a:br>
              <a:rPr lang="en-GB" sz="600" dirty="0" smtClean="0"/>
            </a:br>
            <a:r>
              <a:rPr lang="en-GB" sz="3400" dirty="0" err="1" smtClean="0"/>
              <a:t>CensusAtSchool</a:t>
            </a:r>
            <a:r>
              <a:rPr lang="en-GB" sz="3400" dirty="0" smtClean="0"/>
              <a:t> Questionnaire</a:t>
            </a:r>
            <a:endParaRPr lang="en-GB" sz="3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0" t="12500" r="27619" b="4963"/>
          <a:stretch/>
        </p:blipFill>
        <p:spPr bwMode="auto">
          <a:xfrm>
            <a:off x="4326618" y="116632"/>
            <a:ext cx="4006354" cy="57288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04" y="3645024"/>
            <a:ext cx="3888432" cy="1152128"/>
          </a:xfrm>
        </p:spPr>
        <p:txBody>
          <a:bodyPr/>
          <a:lstStyle/>
          <a:p>
            <a:pPr marL="444500" indent="-444500"/>
            <a:r>
              <a:rPr lang="en-GB" sz="2800" dirty="0" smtClean="0"/>
              <a:t>Completed by 673 school children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0714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Ways of describing</a:t>
            </a:r>
            <a:br>
              <a:rPr lang="en-GB" dirty="0" smtClean="0"/>
            </a:br>
            <a:r>
              <a:rPr lang="en-GB" dirty="0" smtClean="0"/>
              <a:t>category-based data</a:t>
            </a:r>
            <a:endParaRPr lang="en-US" dirty="0" smtClean="0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684213" y="17732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endParaRPr lang="en-GB" sz="3200">
              <a:solidFill>
                <a:srgbClr val="003986"/>
              </a:solidFill>
              <a:latin typeface="Verdana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>
              <a:solidFill>
                <a:srgbClr val="003986"/>
              </a:solidFill>
              <a:latin typeface="Verdana" pitchFamily="34" charset="0"/>
            </a:endParaRP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827584" y="1788390"/>
            <a:ext cx="7772400" cy="380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Frequency tables</a:t>
            </a:r>
          </a:p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Bar charts</a:t>
            </a:r>
          </a:p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Pie charts</a:t>
            </a:r>
          </a:p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Two-way frequency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 frequencies of rows and columns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8163" indent="-538163" eaLnBrk="0" hangingPunct="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Multi series bar charts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027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260648"/>
            <a:ext cx="8388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Frequency table for Favourite Food Type (question 5)</a:t>
            </a:r>
            <a:endParaRPr lang="en-US" sz="4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509999"/>
              </p:ext>
            </p:extLst>
          </p:nvPr>
        </p:nvGraphicFramePr>
        <p:xfrm>
          <a:off x="539552" y="2825321"/>
          <a:ext cx="6705169" cy="3195967"/>
        </p:xfrm>
        <a:graphic>
          <a:graphicData uri="http://schemas.openxmlformats.org/drawingml/2006/table">
            <a:tbl>
              <a:tblPr/>
              <a:tblGrid>
                <a:gridCol w="3420000"/>
                <a:gridCol w="1227453"/>
                <a:gridCol w="2057716"/>
              </a:tblGrid>
              <a:tr h="541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Favourite Food Type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Carbohydrate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40%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3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23%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Dairy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22%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1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Fruit and Vegetables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14%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5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673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87623" y="1866620"/>
            <a:ext cx="338437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Also called frequency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40764" y="2328285"/>
            <a:ext cx="799188" cy="6044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9" idx="2"/>
          </p:cNvCxnSpPr>
          <p:nvPr/>
        </p:nvCxnSpPr>
        <p:spPr>
          <a:xfrm flipH="1">
            <a:off x="6012160" y="2685113"/>
            <a:ext cx="1331980" cy="95991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52120" y="1484784"/>
            <a:ext cx="33840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Created by dividing the count by the total and multiplying by 100%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9100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152128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Bar chart for Favourite Food Type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04507"/>
            <a:ext cx="6036766" cy="36287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3476" y="1455167"/>
            <a:ext cx="6294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Also called a </a:t>
            </a:r>
            <a:r>
              <a:rPr lang="en-GB" sz="2400" b="1" dirty="0" smtClean="0"/>
              <a:t>column chart</a:t>
            </a:r>
            <a:r>
              <a:rPr lang="en-GB" sz="2400" dirty="0" smtClean="0"/>
              <a:t> or a </a:t>
            </a:r>
            <a:r>
              <a:rPr lang="en-GB" sz="2400" b="1" dirty="0" smtClean="0"/>
              <a:t>histogram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104507"/>
            <a:ext cx="79208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Axis title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3390091"/>
            <a:ext cx="108012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Axis labels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1424266"/>
            <a:ext cx="150621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Chart title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8" idx="2"/>
          </p:cNvCxnSpPr>
          <p:nvPr/>
        </p:nvCxnSpPr>
        <p:spPr>
          <a:xfrm flipH="1">
            <a:off x="6156176" y="1885931"/>
            <a:ext cx="1113147" cy="40494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115616" y="2530561"/>
            <a:ext cx="864096" cy="9704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36675" y="3810733"/>
            <a:ext cx="831069" cy="55437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98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80000" cy="114300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Pie Chart for Favourite Food Type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48848"/>
            <a:ext cx="6912768" cy="4256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3926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2718</Words>
  <Application>Microsoft Macintosh PowerPoint</Application>
  <PresentationFormat>On-screen Show (4:3)</PresentationFormat>
  <Paragraphs>833</Paragraphs>
  <Slides>49</Slides>
  <Notes>46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Equation</vt:lpstr>
      <vt:lpstr>Statistical Methods 3. Descriptive Statistics</vt:lpstr>
      <vt:lpstr>Workshop outline</vt:lpstr>
      <vt:lpstr>Data types</vt:lpstr>
      <vt:lpstr>Data types and their analysis</vt:lpstr>
      <vt:lpstr>Example:  CensusAtSchool Questionnaire</vt:lpstr>
      <vt:lpstr>Ways of describing category-based data</vt:lpstr>
      <vt:lpstr>Frequency table for Favourite Food Type (question 5)</vt:lpstr>
      <vt:lpstr>Bar chart for Favourite Food Type</vt:lpstr>
      <vt:lpstr>Pie Chart for Favourite Food Type</vt:lpstr>
      <vt:lpstr>Activity</vt:lpstr>
      <vt:lpstr>Chart 1</vt:lpstr>
      <vt:lpstr>Chart 2</vt:lpstr>
      <vt:lpstr>Chart 3</vt:lpstr>
      <vt:lpstr>Chart 4</vt:lpstr>
      <vt:lpstr>Clearer bar chart for Chart 3</vt:lpstr>
      <vt:lpstr>Two-way frequency table of Favourite Food Type by Gender</vt:lpstr>
      <vt:lpstr>Bar chart for Favourite Food Type by Gender</vt:lpstr>
      <vt:lpstr>Percentage frequency table for Favourite Food Type by Gender</vt:lpstr>
      <vt:lpstr>Percentage frequency table for Favourite Food Type by Gender</vt:lpstr>
      <vt:lpstr>Percentage bar charts for Favourite Food Type by Gender </vt:lpstr>
      <vt:lpstr>Using tables and charts for category data</vt:lpstr>
      <vt:lpstr>Describing scale-based data</vt:lpstr>
      <vt:lpstr>Grouped frequency distribution for Height</vt:lpstr>
      <vt:lpstr>Histogram of Height</vt:lpstr>
      <vt:lpstr>Frequency distribution of Tooth Fillings</vt:lpstr>
      <vt:lpstr>Important types of statistic 1. Measures of middle value</vt:lpstr>
      <vt:lpstr>Mean</vt:lpstr>
      <vt:lpstr>Median</vt:lpstr>
      <vt:lpstr>Calculating the mode using data intervals</vt:lpstr>
      <vt:lpstr>Frequency distribution of Height with measures of middle values indicated</vt:lpstr>
      <vt:lpstr>Frequency distribution for Tooth Fillings with measures of middle values indicated</vt:lpstr>
      <vt:lpstr>Activity</vt:lpstr>
      <vt:lpstr>Data set 1</vt:lpstr>
      <vt:lpstr>Data set 2</vt:lpstr>
      <vt:lpstr>Data set 3</vt:lpstr>
      <vt:lpstr>Important types of statistic 2. Measures of spread</vt:lpstr>
      <vt:lpstr>Calculating the range and standard deviation</vt:lpstr>
      <vt:lpstr>Calculating the inter-quartile range</vt:lpstr>
      <vt:lpstr>PowerPoint Presentation</vt:lpstr>
      <vt:lpstr>Frequency distribution of Height with measures of spread indicated</vt:lpstr>
      <vt:lpstr>Frequency distribution for Tooth Fillings with measures of spread indicated</vt:lpstr>
      <vt:lpstr>Activity</vt:lpstr>
      <vt:lpstr>Solution</vt:lpstr>
      <vt:lpstr>Box and whisker diagrams (boxplots)</vt:lpstr>
      <vt:lpstr>Boxplot of Height</vt:lpstr>
      <vt:lpstr>Boxplot of Tooth Fillings</vt:lpstr>
      <vt:lpstr>Scatter plots</vt:lpstr>
      <vt:lpstr>Using charts and statistics for scale based data</vt:lpstr>
      <vt:lpstr>Recap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22</cp:revision>
  <dcterms:created xsi:type="dcterms:W3CDTF">2013-10-23T13:04:34Z</dcterms:created>
  <dcterms:modified xsi:type="dcterms:W3CDTF">2014-06-16T15:48:00Z</dcterms:modified>
</cp:coreProperties>
</file>