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2.bin" ContentType="application/vnd.openxmlformats-officedocument.oleObject"/>
  <Override PartName="/ppt/notesSlides/notesSlide25.xml" ContentType="application/vnd.openxmlformats-officedocument.presentationml.notesSlide+xml"/>
  <Override PartName="/ppt/embeddings/oleObject3.bin" ContentType="application/vnd.openxmlformats-officedocument.oleObject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3" d="100"/>
          <a:sy n="133" d="100"/>
        </p:scale>
        <p:origin x="-17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16/06/2014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928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1C10FCD8-F56F-410A-99EA-0D46E07D30EB}" type="slidenum">
              <a:rPr lang="en-GB" sz="1200" smtClean="0"/>
              <a:pPr eaLnBrk="1" hangingPunct="1"/>
              <a:t>11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867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10FFC89-7B55-4C65-9EC0-4056692C6BAD}" type="slidenum">
              <a:rPr lang="en-GB" sz="1200" smtClean="0"/>
              <a:pPr eaLnBrk="1" hangingPunct="1"/>
              <a:t>13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51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406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5DA52A04-2BD7-42C6-A648-A48AF25110BD}" type="slidenum">
              <a:rPr lang="en-GB" sz="1200" smtClean="0"/>
              <a:pPr eaLnBrk="1" hangingPunct="1"/>
              <a:t>16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3338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4667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002C58B-4377-421B-A9E8-CA8445DC58A4}" type="slidenum">
              <a:rPr lang="en-GB" sz="1200" smtClean="0"/>
              <a:pPr eaLnBrk="1" hangingPunct="1"/>
              <a:t>19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429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F88B7-C786-4B82-83EB-F063534F2C5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609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35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C2E3303-1E1C-4B57-B1AA-65FAA9CE31AF}" type="slidenum">
              <a:rPr lang="en-GB" sz="1200" smtClean="0"/>
              <a:pPr eaLnBrk="1" hangingPunct="1"/>
              <a:t>22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1E7B134-2D79-4A5E-B395-8C88C97C7556}" type="slidenum">
              <a:rPr lang="en-GB" sz="1200" smtClean="0"/>
              <a:pPr eaLnBrk="1" hangingPunct="1"/>
              <a:t>23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2071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BCDCCEF-ABE0-4871-8035-094A8F17542B}" type="slidenum">
              <a:rPr lang="en-GB" sz="1200" smtClean="0"/>
              <a:pPr eaLnBrk="1" hangingPunct="1"/>
              <a:t>25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B68F88F-97A2-48B1-B288-29A584FE4E65}" type="slidenum">
              <a:rPr lang="en-GB" sz="1200" smtClean="0"/>
              <a:pPr eaLnBrk="1" hangingPunct="1"/>
              <a:t>26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52C2C5C-E049-4E99-B6EC-099AE1A83C29}" type="slidenum">
              <a:rPr lang="en-GB" sz="1200" smtClean="0"/>
              <a:pPr eaLnBrk="1" hangingPunct="1"/>
              <a:t>27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E6D4-BFB6-45E8-9579-086957ED43A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990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76EF8-36AE-4714-80F6-4F1CB7757C9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561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76EF8-36AE-4714-80F6-4F1CB7757C9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600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E6D4-BFB6-45E8-9579-086957ED43A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915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078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71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875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1AE5D7F-F507-4997-A274-563F5407A47B}" type="slidenum">
              <a:rPr lang="en-GB" sz="1200" smtClean="0"/>
              <a:pPr eaLnBrk="1" hangingPunct="1"/>
              <a:t>10</a:t>
            </a:fld>
            <a:endParaRPr lang="en-GB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16/06/2014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16/06/2014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16/06/2014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16/06/2014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16/06/2014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ct val="200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ndom.org/integers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6.wmf"/><Relationship Id="rId6" Type="http://schemas.openxmlformats.org/officeDocument/2006/relationships/image" Target="../media/image1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7.wmf"/><Relationship Id="rId6" Type="http://schemas.openxmlformats.org/officeDocument/2006/relationships/image" Target="../media/image1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susatschool.org.uk/images/phases/phase6-questionnaire.pdf" TargetMode="External"/><Relationship Id="rId4" Type="http://schemas.openxmlformats.org/officeDocument/2006/relationships/hyperlink" Target="http://www.stats.gla.ac.uk/steps/glossary/alphabet.html" TargetMode="External"/><Relationship Id="rId5" Type="http://schemas.openxmlformats.org/officeDocument/2006/relationships/hyperlink" Target="http://cast.massey.ac.nz/collection_public.html" TargetMode="Externa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6" Type="http://schemas.openxmlformats.org/officeDocument/2006/relationships/image" Target="../media/image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susatschool.org.uk/images/phases/phase6-questionnaire.pdf" TargetMode="External"/><Relationship Id="rId4" Type="http://schemas.openxmlformats.org/officeDocument/2006/relationships/image" Target="../media/image4.wmf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Statistical Methods</a:t>
            </a:r>
            <a:br>
              <a:rPr lang="en-US" dirty="0"/>
            </a:br>
            <a:r>
              <a:rPr lang="en-US" dirty="0"/>
              <a:t>1. Introduction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198" y="4953942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6320353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1399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000" cy="60212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The research study process</a:t>
            </a: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646439" y="1758435"/>
            <a:ext cx="936000" cy="523220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</a:p>
        </p:txBody>
      </p:sp>
      <p:sp>
        <p:nvSpPr>
          <p:cNvPr id="9221" name="TextBox 14"/>
          <p:cNvSpPr txBox="1">
            <a:spLocks noChangeArrowheads="1"/>
          </p:cNvSpPr>
          <p:nvPr/>
        </p:nvSpPr>
        <p:spPr bwMode="auto">
          <a:xfrm>
            <a:off x="2051720" y="1052736"/>
            <a:ext cx="1728000" cy="194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Define objectives and draft research question(s)</a:t>
            </a:r>
          </a:p>
        </p:txBody>
      </p:sp>
      <p:sp>
        <p:nvSpPr>
          <p:cNvPr id="10247" name="TextBox 22"/>
          <p:cNvSpPr txBox="1">
            <a:spLocks noChangeArrowheads="1"/>
          </p:cNvSpPr>
          <p:nvPr/>
        </p:nvSpPr>
        <p:spPr bwMode="auto">
          <a:xfrm>
            <a:off x="4212120" y="1052736"/>
            <a:ext cx="14400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Design study</a:t>
            </a:r>
          </a:p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plan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9224" name="TextBox 23"/>
          <p:cNvSpPr txBox="1">
            <a:spLocks noChangeArrowheads="1"/>
          </p:cNvSpPr>
          <p:nvPr/>
        </p:nvSpPr>
        <p:spPr bwMode="auto">
          <a:xfrm>
            <a:off x="6084168" y="1248232"/>
            <a:ext cx="172800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Conduct survey, study or experiment</a:t>
            </a:r>
          </a:p>
        </p:txBody>
      </p:sp>
      <p:sp>
        <p:nvSpPr>
          <p:cNvPr id="9225" name="TextBox 24"/>
          <p:cNvSpPr txBox="1">
            <a:spLocks noChangeArrowheads="1"/>
          </p:cNvSpPr>
          <p:nvPr/>
        </p:nvSpPr>
        <p:spPr bwMode="auto">
          <a:xfrm>
            <a:off x="1583800" y="3436138"/>
            <a:ext cx="12960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Process data</a:t>
            </a:r>
          </a:p>
        </p:txBody>
      </p:sp>
      <p:sp>
        <p:nvSpPr>
          <p:cNvPr id="9226" name="TextBox 25"/>
          <p:cNvSpPr txBox="1">
            <a:spLocks noChangeArrowheads="1"/>
          </p:cNvSpPr>
          <p:nvPr/>
        </p:nvSpPr>
        <p:spPr bwMode="auto">
          <a:xfrm>
            <a:off x="3348032" y="3419636"/>
            <a:ext cx="1512000" cy="86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Statistical analysis</a:t>
            </a:r>
          </a:p>
        </p:txBody>
      </p:sp>
      <p:sp>
        <p:nvSpPr>
          <p:cNvPr id="9227" name="TextBox 26"/>
          <p:cNvSpPr txBox="1">
            <a:spLocks noChangeArrowheads="1"/>
          </p:cNvSpPr>
          <p:nvPr/>
        </p:nvSpPr>
        <p:spPr bwMode="auto">
          <a:xfrm>
            <a:off x="5292080" y="3437636"/>
            <a:ext cx="1116000" cy="82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Report results</a:t>
            </a:r>
          </a:p>
        </p:txBody>
      </p:sp>
      <p:sp>
        <p:nvSpPr>
          <p:cNvPr id="9233" name="TextBox 33"/>
          <p:cNvSpPr txBox="1">
            <a:spLocks noChangeArrowheads="1"/>
          </p:cNvSpPr>
          <p:nvPr/>
        </p:nvSpPr>
        <p:spPr bwMode="auto">
          <a:xfrm>
            <a:off x="6876256" y="3599636"/>
            <a:ext cx="828000" cy="52322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</a:p>
        </p:txBody>
      </p:sp>
      <p:cxnSp>
        <p:nvCxnSpPr>
          <p:cNvPr id="9234" name="Straight Arrow Connector 23"/>
          <p:cNvCxnSpPr>
            <a:cxnSpLocks noChangeShapeType="1"/>
          </p:cNvCxnSpPr>
          <p:nvPr/>
        </p:nvCxnSpPr>
        <p:spPr bwMode="auto">
          <a:xfrm>
            <a:off x="1619720" y="2022232"/>
            <a:ext cx="432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23"/>
          <p:cNvCxnSpPr>
            <a:cxnSpLocks noChangeShapeType="1"/>
          </p:cNvCxnSpPr>
          <p:nvPr/>
        </p:nvCxnSpPr>
        <p:spPr bwMode="auto">
          <a:xfrm>
            <a:off x="3779960" y="2022232"/>
            <a:ext cx="432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23"/>
          <p:cNvCxnSpPr>
            <a:cxnSpLocks noChangeShapeType="1"/>
          </p:cNvCxnSpPr>
          <p:nvPr/>
        </p:nvCxnSpPr>
        <p:spPr bwMode="auto">
          <a:xfrm>
            <a:off x="5652168" y="2022232"/>
            <a:ext cx="432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3"/>
          <p:cNvCxnSpPr>
            <a:cxnSpLocks noChangeShapeType="1"/>
          </p:cNvCxnSpPr>
          <p:nvPr/>
        </p:nvCxnSpPr>
        <p:spPr bwMode="auto">
          <a:xfrm>
            <a:off x="2879864" y="3851636"/>
            <a:ext cx="468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Arrow Connector 23"/>
          <p:cNvCxnSpPr>
            <a:cxnSpLocks noChangeShapeType="1"/>
          </p:cNvCxnSpPr>
          <p:nvPr/>
        </p:nvCxnSpPr>
        <p:spPr bwMode="auto">
          <a:xfrm>
            <a:off x="4860080" y="3851636"/>
            <a:ext cx="432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3"/>
          <p:cNvCxnSpPr>
            <a:cxnSpLocks noChangeShapeType="1"/>
          </p:cNvCxnSpPr>
          <p:nvPr/>
        </p:nvCxnSpPr>
        <p:spPr bwMode="auto">
          <a:xfrm>
            <a:off x="6408256" y="3851636"/>
            <a:ext cx="468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1151800" y="3851636"/>
            <a:ext cx="4320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traight Connector 3"/>
          <p:cNvCxnSpPr/>
          <p:nvPr/>
        </p:nvCxnSpPr>
        <p:spPr>
          <a:xfrm flipV="1">
            <a:off x="1151800" y="3131508"/>
            <a:ext cx="0" cy="72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244408" y="2022232"/>
            <a:ext cx="0" cy="11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151752" y="3131508"/>
            <a:ext cx="70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812408" y="2022232"/>
            <a:ext cx="43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51720" y="4509120"/>
            <a:ext cx="6408000" cy="1200329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normally involves creating a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spreadsheet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of raw data in Excel with one subject each row and the data fields in the columns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55776" y="4267135"/>
            <a:ext cx="360088" cy="2419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25821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Comments on the research study process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96123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It is important at the </a:t>
            </a:r>
            <a:r>
              <a:rPr lang="en-GB" b="1" dirty="0" smtClean="0"/>
              <a:t>outset </a:t>
            </a:r>
            <a:r>
              <a:rPr lang="en-GB" dirty="0" smtClean="0"/>
              <a:t>to:</a:t>
            </a:r>
          </a:p>
          <a:p>
            <a:r>
              <a:rPr lang="en-GB" dirty="0" smtClean="0"/>
              <a:t>Make objectives/research question(s) clear and unambiguous (hypothesis-driven or curiosity-led?)</a:t>
            </a:r>
          </a:p>
          <a:p>
            <a:r>
              <a:rPr lang="en-GB" dirty="0" smtClean="0"/>
              <a:t>Identify what data you need</a:t>
            </a:r>
          </a:p>
          <a:p>
            <a:r>
              <a:rPr lang="en-GB" dirty="0" smtClean="0"/>
              <a:t>Plan your statistical analysis </a:t>
            </a:r>
            <a:r>
              <a:rPr lang="en-GB" b="1" dirty="0" smtClean="0"/>
              <a:t>before </a:t>
            </a:r>
            <a:r>
              <a:rPr lang="en-GB" dirty="0" smtClean="0"/>
              <a:t>you collect any data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07744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9036000" cy="64807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The statistical analysis process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764704"/>
            <a:ext cx="7560840" cy="5328592"/>
          </a:xfrm>
        </p:spPr>
        <p:txBody>
          <a:bodyPr>
            <a:normAutofit lnSpcReduction="10000"/>
          </a:bodyPr>
          <a:lstStyle/>
          <a:p>
            <a:pPr marL="361950" indent="-361950">
              <a:lnSpc>
                <a:spcPct val="10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Make sure you have a good data set to start with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</a:pPr>
            <a:r>
              <a:rPr lang="en-US" sz="2400" dirty="0" smtClean="0"/>
              <a:t>Generally we advise using </a:t>
            </a:r>
            <a:r>
              <a:rPr lang="en-US" sz="2400" dirty="0"/>
              <a:t>Excel (see </a:t>
            </a:r>
            <a:r>
              <a:rPr lang="en-US" sz="2400" dirty="0" smtClean="0"/>
              <a:t>Workshops 4 and 5) </a:t>
            </a:r>
            <a:r>
              <a:rPr lang="en-US" sz="2400" dirty="0"/>
              <a:t>before </a:t>
            </a:r>
            <a:r>
              <a:rPr lang="en-US" sz="2400" dirty="0" smtClean="0"/>
              <a:t>using SPSS (see Workshop 7)</a:t>
            </a:r>
            <a:endParaRPr lang="en-US" sz="2400" dirty="0"/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First describe </a:t>
            </a:r>
            <a:r>
              <a:rPr lang="en-US" sz="2400" dirty="0"/>
              <a:t>and present your data, </a:t>
            </a:r>
            <a:r>
              <a:rPr lang="en-US" sz="2400" dirty="0" smtClean="0"/>
              <a:t>e.g. frequency distributions in tables or charts</a:t>
            </a:r>
            <a:endParaRPr lang="en-US" sz="2400" dirty="0"/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Calculate basic statistics where possible, e.g. </a:t>
            </a:r>
            <a:r>
              <a:rPr lang="en-US" sz="2400" dirty="0" smtClean="0"/>
              <a:t>means </a:t>
            </a:r>
            <a:r>
              <a:rPr lang="en-US" sz="2400" dirty="0"/>
              <a:t>and standard </a:t>
            </a:r>
            <a:r>
              <a:rPr lang="en-US" sz="2400" dirty="0" smtClean="0"/>
              <a:t>deviations</a:t>
            </a:r>
            <a:endParaRPr lang="en-US" sz="2400" dirty="0"/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Start to interpret </a:t>
            </a:r>
            <a:r>
              <a:rPr lang="en-US" sz="2400" dirty="0"/>
              <a:t>your data – what </a:t>
            </a:r>
            <a:r>
              <a:rPr lang="en-US" sz="2400" dirty="0" smtClean="0"/>
              <a:t>might it </a:t>
            </a:r>
            <a:r>
              <a:rPr lang="en-US" sz="2400" dirty="0"/>
              <a:t>mean?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Select specific items for closer </a:t>
            </a:r>
            <a:r>
              <a:rPr lang="en-US" sz="2400" dirty="0" smtClean="0"/>
              <a:t>attention (based on your research hypotheses)</a:t>
            </a:r>
            <a:endParaRPr lang="en-US" sz="2400" dirty="0"/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Select </a:t>
            </a:r>
            <a:r>
              <a:rPr lang="en-US" sz="2400" dirty="0" smtClean="0"/>
              <a:t>and carry out the </a:t>
            </a:r>
            <a:r>
              <a:rPr lang="en-US" sz="2400" dirty="0"/>
              <a:t>right kind of test</a:t>
            </a:r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Interpret your findings in terms of significance levels</a:t>
            </a:r>
            <a:endParaRPr lang="en-US" sz="2400" dirty="0"/>
          </a:p>
          <a:p>
            <a:pPr marL="361950" indent="-3619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Modify and repeat </a:t>
            </a:r>
            <a:r>
              <a:rPr lang="en-US" sz="2400" dirty="0"/>
              <a:t>if </a:t>
            </a:r>
            <a:r>
              <a:rPr lang="en-US" sz="2400" dirty="0" smtClean="0"/>
              <a:t>necessary</a:t>
            </a:r>
          </a:p>
        </p:txBody>
      </p:sp>
      <p:sp>
        <p:nvSpPr>
          <p:cNvPr id="4" name="U-Turn Arrow 3"/>
          <p:cNvSpPr/>
          <p:nvPr/>
        </p:nvSpPr>
        <p:spPr>
          <a:xfrm rot="16200000">
            <a:off x="17588" y="4599036"/>
            <a:ext cx="1836016" cy="648072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632" y="1196752"/>
            <a:ext cx="1152000" cy="226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Demon-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you are in control of the process!</a:t>
            </a:r>
          </a:p>
          <a:p>
            <a:pPr algn="ctr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81580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10146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GB" dirty="0" smtClean="0"/>
              <a:t>How statistical analysis can help you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0480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It allows you to make 'sense' of data</a:t>
            </a:r>
          </a:p>
          <a:p>
            <a:pPr marL="1169988" indent="-4572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800" dirty="0" smtClean="0"/>
              <a:t>Descriptive (e.g. numerical or graphical, etc.)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It allows you to evaluate uncertainty and make valid inferences</a:t>
            </a:r>
          </a:p>
          <a:p>
            <a:pPr marL="1169988" indent="-4572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800" dirty="0" smtClean="0"/>
              <a:t>Make comparisons (e.g. between two groups)</a:t>
            </a:r>
          </a:p>
          <a:p>
            <a:pPr marL="1169988" indent="-4572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800" dirty="0" smtClean="0"/>
              <a:t>Model orientated (e.g. model how blood pressure is affected by gender and age)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736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Basic statistical concepts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37298"/>
          </a:xfrm>
        </p:spPr>
        <p:txBody>
          <a:bodyPr/>
          <a:lstStyle/>
          <a:p>
            <a:r>
              <a:rPr lang="en-GB" dirty="0" smtClean="0"/>
              <a:t>Reliability and validity</a:t>
            </a:r>
          </a:p>
          <a:p>
            <a:r>
              <a:rPr lang="en-GB" dirty="0" smtClean="0"/>
              <a:t>Bias and precision</a:t>
            </a:r>
          </a:p>
          <a:p>
            <a:r>
              <a:rPr lang="en-GB" dirty="0" smtClean="0"/>
              <a:t>Data richness</a:t>
            </a:r>
          </a:p>
          <a:p>
            <a:r>
              <a:rPr lang="en-GB" dirty="0" smtClean="0"/>
              <a:t>Populations and samples</a:t>
            </a:r>
          </a:p>
          <a:p>
            <a:r>
              <a:rPr lang="en-GB" dirty="0" smtClean="0"/>
              <a:t>Parameters and estimates</a:t>
            </a:r>
          </a:p>
          <a:p>
            <a:r>
              <a:rPr lang="en-GB" dirty="0" smtClean="0"/>
              <a:t>Random selection</a:t>
            </a:r>
          </a:p>
          <a:p>
            <a:r>
              <a:rPr lang="en-GB" dirty="0" smtClean="0"/>
              <a:t>Robustness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9088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en-GB" dirty="0" smtClean="0"/>
              <a:t>Reliability and validity</a:t>
            </a:r>
            <a:endParaRPr lang="en-US" dirty="0"/>
          </a:p>
        </p:txBody>
      </p:sp>
      <p:pic>
        <p:nvPicPr>
          <p:cNvPr id="4" name="Picture 6" descr="valid_ru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24" y="1052737"/>
            <a:ext cx="4104456" cy="93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reliable_ru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480" y="2276872"/>
            <a:ext cx="4104000" cy="92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392488" y="836712"/>
            <a:ext cx="4572000" cy="13111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Valid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and potentially also </a:t>
            </a: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reliable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depending upon how it is used and whether the object / person being measured is always the same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410290" y="2387497"/>
            <a:ext cx="4554198" cy="7017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Invalid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it doesn’t measure what it is supposed to</a:t>
            </a:r>
            <a:endParaRPr lang="en-GB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76715" y="3356992"/>
            <a:ext cx="8572560" cy="285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 instrument is </a:t>
            </a: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valid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when it measures what it is supposed to measure</a:t>
            </a:r>
          </a:p>
          <a:p>
            <a:pPr marL="342900" indent="-342900">
              <a:lnSpc>
                <a:spcPct val="95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 instrument is </a:t>
            </a: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reliable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same results are obtained when it is retested</a:t>
            </a:r>
          </a:p>
          <a:p>
            <a:pPr marL="342900" indent="-342900">
              <a:lnSpc>
                <a:spcPct val="95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instruments have usually already been tested for reliability and validity</a:t>
            </a:r>
          </a:p>
          <a:p>
            <a:pPr marL="342900" indent="-342900">
              <a:lnSpc>
                <a:spcPct val="95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probably not be expected to show reliability and validity of your instrument (except possibly in Psychology)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6318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61651" y="260648"/>
            <a:ext cx="7772400" cy="840135"/>
          </a:xfrm>
        </p:spPr>
        <p:txBody>
          <a:bodyPr/>
          <a:lstStyle/>
          <a:p>
            <a:pPr algn="ctr"/>
            <a:r>
              <a:rPr lang="en-GB" dirty="0" smtClean="0"/>
              <a:t>Bias and precision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3600" dirty="0" smtClean="0"/>
              <a:t>			       </a:t>
            </a:r>
            <a:r>
              <a:rPr lang="en-GB" sz="3200" dirty="0" smtClean="0"/>
              <a:t>Precise      Imprecise</a:t>
            </a:r>
          </a:p>
        </p:txBody>
      </p:sp>
      <p:pic>
        <p:nvPicPr>
          <p:cNvPr id="14340" name="Picture 4" descr="bi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639" y="2064861"/>
            <a:ext cx="1511969" cy="153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b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192" y="2065416"/>
            <a:ext cx="1512000" cy="15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u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608" y="3962300"/>
            <a:ext cx="1512000" cy="15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u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263" y="3949347"/>
            <a:ext cx="1512000" cy="15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053952" y="2540850"/>
            <a:ext cx="14398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Biased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37878" y="4384993"/>
            <a:ext cx="20162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Unbiased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654102" y="3745632"/>
            <a:ext cx="2648322" cy="1944216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2000"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253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Data richness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5616624" cy="4176464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You should always use the richest (most detailed) data available because it will give more accurate results</a:t>
            </a:r>
          </a:p>
          <a:p>
            <a:pPr marL="354013" indent="-354013"/>
            <a:r>
              <a:rPr lang="en-GB" sz="2400" dirty="0" smtClean="0"/>
              <a:t>Here, the Age data is richer than the Age Category data</a:t>
            </a:r>
          </a:p>
          <a:p>
            <a:pPr marL="354013" indent="-354013"/>
            <a:r>
              <a:rPr lang="en-GB" sz="2400" dirty="0" smtClean="0"/>
              <a:t>However, there might be ethical issues in obtaining detailed data</a:t>
            </a:r>
          </a:p>
          <a:p>
            <a:pPr marL="354013" indent="-354013"/>
            <a:r>
              <a:rPr lang="en-GB" sz="2400" dirty="0" smtClean="0"/>
              <a:t>Here, the respondents might feel embarrassed to give their exact age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453717"/>
              </p:ext>
            </p:extLst>
          </p:nvPr>
        </p:nvGraphicFramePr>
        <p:xfrm>
          <a:off x="6372200" y="1124744"/>
          <a:ext cx="2613661" cy="4358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21043"/>
                <a:gridCol w="1892618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Category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25-29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40+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25-29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25-29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30-30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18-24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30-30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30-30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30-30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32573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" t="14271" r="4092" b="4534"/>
          <a:stretch/>
        </p:blipFill>
        <p:spPr>
          <a:xfrm>
            <a:off x="579719" y="979309"/>
            <a:ext cx="5536288" cy="3313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4922"/>
            <a:ext cx="8229600" cy="706090"/>
          </a:xfrm>
        </p:spPr>
        <p:txBody>
          <a:bodyPr>
            <a:noAutofit/>
          </a:bodyPr>
          <a:lstStyle/>
          <a:p>
            <a:r>
              <a:rPr lang="en-GB" dirty="0" smtClean="0"/>
              <a:t>Populations and Samples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19" y="3140968"/>
            <a:ext cx="4392489" cy="25685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 smtClean="0"/>
              <a:t>Sample:</a:t>
            </a:r>
          </a:p>
          <a:p>
            <a:pPr marL="0" indent="0" algn="ctr">
              <a:buNone/>
            </a:pPr>
            <a:r>
              <a:rPr lang="en-GB" sz="2400" dirty="0" smtClean="0"/>
              <a:t>We can learn nearly as much by studying a suitably large </a:t>
            </a:r>
            <a:r>
              <a:rPr lang="en-GB" sz="2400" b="1" dirty="0" smtClean="0"/>
              <a:t>randomly chosen sample</a:t>
            </a:r>
            <a:r>
              <a:rPr lang="en-GB" sz="2400" dirty="0" smtClean="0"/>
              <a:t> of a population as we can from studying the entire population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83982" y="4292488"/>
            <a:ext cx="28079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Population:</a:t>
            </a:r>
          </a:p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be too big / expensive to study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2831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Oval 5"/>
          <p:cNvSpPr>
            <a:spLocks noChangeArrowheads="1"/>
          </p:cNvSpPr>
          <p:nvPr/>
        </p:nvSpPr>
        <p:spPr bwMode="auto">
          <a:xfrm>
            <a:off x="500063" y="1714500"/>
            <a:ext cx="3643312" cy="3357563"/>
          </a:xfrm>
          <a:prstGeom prst="ellipse">
            <a:avLst/>
          </a:prstGeom>
          <a:blipFill dpi="0" rotWithShape="1">
            <a:blip r:embed="rId3" cstate="print">
              <a:alphaModFix amt="50000"/>
            </a:blip>
            <a:srcRect/>
            <a:stretch>
              <a:fillRect/>
            </a:stretch>
          </a:blip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Title 9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000" cy="819150"/>
          </a:xfrm>
        </p:spPr>
        <p:txBody>
          <a:bodyPr/>
          <a:lstStyle/>
          <a:p>
            <a:pPr algn="ctr"/>
            <a:r>
              <a:rPr lang="en-GB" dirty="0" smtClean="0"/>
              <a:t>Parameters and estimates</a:t>
            </a:r>
          </a:p>
        </p:txBody>
      </p:sp>
      <p:sp>
        <p:nvSpPr>
          <p:cNvPr id="30725" name="TextBox 11"/>
          <p:cNvSpPr txBox="1">
            <a:spLocks noChangeArrowheads="1"/>
          </p:cNvSpPr>
          <p:nvPr/>
        </p:nvSpPr>
        <p:spPr bwMode="auto">
          <a:xfrm>
            <a:off x="5072063" y="4429125"/>
            <a:ext cx="324435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Population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(unknown)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</a:p>
        </p:txBody>
      </p:sp>
      <p:sp>
        <p:nvSpPr>
          <p:cNvPr id="36871" name="Freeform 17"/>
          <p:cNvSpPr>
            <a:spLocks noChangeArrowheads="1"/>
          </p:cNvSpPr>
          <p:nvPr/>
        </p:nvSpPr>
        <p:spPr bwMode="auto">
          <a:xfrm>
            <a:off x="1691680" y="3000375"/>
            <a:ext cx="1661120" cy="1381125"/>
          </a:xfrm>
          <a:custGeom>
            <a:avLst/>
            <a:gdLst>
              <a:gd name="T0" fmla="*/ 325014 w 1566890"/>
              <a:gd name="T1" fmla="*/ 85725 h 1381125"/>
              <a:gd name="T2" fmla="*/ 239299 w 1566890"/>
              <a:gd name="T3" fmla="*/ 123825 h 1381125"/>
              <a:gd name="T4" fmla="*/ 125009 w 1566890"/>
              <a:gd name="T5" fmla="*/ 200025 h 1381125"/>
              <a:gd name="T6" fmla="*/ 115484 w 1566890"/>
              <a:gd name="T7" fmla="*/ 276225 h 1381125"/>
              <a:gd name="T8" fmla="*/ 134534 w 1566890"/>
              <a:gd name="T9" fmla="*/ 361950 h 1381125"/>
              <a:gd name="T10" fmla="*/ 39289 w 1566890"/>
              <a:gd name="T11" fmla="*/ 428625 h 1381125"/>
              <a:gd name="T12" fmla="*/ 1194 w 1566890"/>
              <a:gd name="T13" fmla="*/ 619125 h 1381125"/>
              <a:gd name="T14" fmla="*/ 39289 w 1566890"/>
              <a:gd name="T15" fmla="*/ 781050 h 1381125"/>
              <a:gd name="T16" fmla="*/ 163104 w 1566890"/>
              <a:gd name="T17" fmla="*/ 952500 h 1381125"/>
              <a:gd name="T18" fmla="*/ 210724 w 1566890"/>
              <a:gd name="T19" fmla="*/ 1085850 h 1381125"/>
              <a:gd name="T20" fmla="*/ 248824 w 1566890"/>
              <a:gd name="T21" fmla="*/ 1143000 h 1381125"/>
              <a:gd name="T22" fmla="*/ 325014 w 1566890"/>
              <a:gd name="T23" fmla="*/ 1228725 h 1381125"/>
              <a:gd name="T24" fmla="*/ 458354 w 1566890"/>
              <a:gd name="T25" fmla="*/ 1323975 h 1381125"/>
              <a:gd name="T26" fmla="*/ 582169 w 1566890"/>
              <a:gd name="T27" fmla="*/ 1381125 h 1381125"/>
              <a:gd name="T28" fmla="*/ 810749 w 1566890"/>
              <a:gd name="T29" fmla="*/ 1352550 h 1381125"/>
              <a:gd name="T30" fmla="*/ 848844 w 1566890"/>
              <a:gd name="T31" fmla="*/ 1304925 h 1381125"/>
              <a:gd name="T32" fmla="*/ 982179 w 1566890"/>
              <a:gd name="T33" fmla="*/ 1276350 h 1381125"/>
              <a:gd name="T34" fmla="*/ 1163139 w 1566890"/>
              <a:gd name="T35" fmla="*/ 1247775 h 1381125"/>
              <a:gd name="T36" fmla="*/ 1248859 w 1566890"/>
              <a:gd name="T37" fmla="*/ 1200150 h 1381125"/>
              <a:gd name="T38" fmla="*/ 1382194 w 1566890"/>
              <a:gd name="T39" fmla="*/ 1152525 h 1381125"/>
              <a:gd name="T40" fmla="*/ 1448864 w 1566890"/>
              <a:gd name="T41" fmla="*/ 1085850 h 1381125"/>
              <a:gd name="T42" fmla="*/ 1477439 w 1566890"/>
              <a:gd name="T43" fmla="*/ 942975 h 1381125"/>
              <a:gd name="T44" fmla="*/ 1553629 w 1566890"/>
              <a:gd name="T45" fmla="*/ 800100 h 1381125"/>
              <a:gd name="T46" fmla="*/ 1515534 w 1566890"/>
              <a:gd name="T47" fmla="*/ 666750 h 1381125"/>
              <a:gd name="T48" fmla="*/ 1448864 w 1566890"/>
              <a:gd name="T49" fmla="*/ 581025 h 1381125"/>
              <a:gd name="T50" fmla="*/ 1467914 w 1566890"/>
              <a:gd name="T51" fmla="*/ 304800 h 1381125"/>
              <a:gd name="T52" fmla="*/ 1363149 w 1566890"/>
              <a:gd name="T53" fmla="*/ 247650 h 1381125"/>
              <a:gd name="T54" fmla="*/ 1172664 w 1566890"/>
              <a:gd name="T55" fmla="*/ 200025 h 1381125"/>
              <a:gd name="T56" fmla="*/ 1077424 w 1566890"/>
              <a:gd name="T57" fmla="*/ 161925 h 1381125"/>
              <a:gd name="T58" fmla="*/ 886939 w 1566890"/>
              <a:gd name="T59" fmla="*/ 85725 h 1381125"/>
              <a:gd name="T60" fmla="*/ 734554 w 1566890"/>
              <a:gd name="T61" fmla="*/ 57150 h 1381125"/>
              <a:gd name="T62" fmla="*/ 648834 w 1566890"/>
              <a:gd name="T63" fmla="*/ 28575 h 1381125"/>
              <a:gd name="T64" fmla="*/ 544069 w 1566890"/>
              <a:gd name="T65" fmla="*/ 9525 h 1381125"/>
              <a:gd name="T66" fmla="*/ 410734 w 1566890"/>
              <a:gd name="T67" fmla="*/ 28575 h 1381125"/>
              <a:gd name="T68" fmla="*/ 353589 w 1566890"/>
              <a:gd name="T69" fmla="*/ 66675 h 138112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566890"/>
              <a:gd name="T106" fmla="*/ 0 h 1381125"/>
              <a:gd name="T107" fmla="*/ 1566890 w 1566890"/>
              <a:gd name="T108" fmla="*/ 1381125 h 138112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566890" h="1381125">
                <a:moveTo>
                  <a:pt x="353619" y="66675"/>
                </a:moveTo>
                <a:cubicBezTo>
                  <a:pt x="340919" y="71438"/>
                  <a:pt x="335505" y="81076"/>
                  <a:pt x="325044" y="85725"/>
                </a:cubicBezTo>
                <a:cubicBezTo>
                  <a:pt x="306694" y="93880"/>
                  <a:pt x="284602" y="93636"/>
                  <a:pt x="267894" y="104775"/>
                </a:cubicBezTo>
                <a:cubicBezTo>
                  <a:pt x="258369" y="111125"/>
                  <a:pt x="248113" y="116496"/>
                  <a:pt x="239319" y="123825"/>
                </a:cubicBezTo>
                <a:cubicBezTo>
                  <a:pt x="207721" y="150157"/>
                  <a:pt x="217642" y="153713"/>
                  <a:pt x="182169" y="171450"/>
                </a:cubicBezTo>
                <a:cubicBezTo>
                  <a:pt x="103299" y="210885"/>
                  <a:pt x="206911" y="145430"/>
                  <a:pt x="125019" y="200025"/>
                </a:cubicBezTo>
                <a:cubicBezTo>
                  <a:pt x="118669" y="209550"/>
                  <a:pt x="107389" y="217241"/>
                  <a:pt x="105969" y="228600"/>
                </a:cubicBezTo>
                <a:cubicBezTo>
                  <a:pt x="103961" y="244664"/>
                  <a:pt x="111567" y="260519"/>
                  <a:pt x="115494" y="276225"/>
                </a:cubicBezTo>
                <a:cubicBezTo>
                  <a:pt x="123381" y="307773"/>
                  <a:pt x="125445" y="305439"/>
                  <a:pt x="144069" y="333375"/>
                </a:cubicBezTo>
                <a:cubicBezTo>
                  <a:pt x="140894" y="342900"/>
                  <a:pt x="140113" y="353596"/>
                  <a:pt x="134544" y="361950"/>
                </a:cubicBezTo>
                <a:cubicBezTo>
                  <a:pt x="127072" y="373158"/>
                  <a:pt x="116317" y="381901"/>
                  <a:pt x="105969" y="390525"/>
                </a:cubicBezTo>
                <a:cubicBezTo>
                  <a:pt x="85774" y="407354"/>
                  <a:pt x="62585" y="416980"/>
                  <a:pt x="39294" y="428625"/>
                </a:cubicBezTo>
                <a:cubicBezTo>
                  <a:pt x="0" y="487566"/>
                  <a:pt x="29769" y="429639"/>
                  <a:pt x="29769" y="542925"/>
                </a:cubicBezTo>
                <a:cubicBezTo>
                  <a:pt x="29769" y="568863"/>
                  <a:pt x="12032" y="597449"/>
                  <a:pt x="1194" y="619125"/>
                </a:cubicBezTo>
                <a:cubicBezTo>
                  <a:pt x="7544" y="660400"/>
                  <a:pt x="10679" y="702300"/>
                  <a:pt x="20244" y="742950"/>
                </a:cubicBezTo>
                <a:cubicBezTo>
                  <a:pt x="23496" y="756772"/>
                  <a:pt x="34804" y="767580"/>
                  <a:pt x="39294" y="781050"/>
                </a:cubicBezTo>
                <a:cubicBezTo>
                  <a:pt x="54728" y="827353"/>
                  <a:pt x="37248" y="824077"/>
                  <a:pt x="67869" y="857250"/>
                </a:cubicBezTo>
                <a:cubicBezTo>
                  <a:pt x="98325" y="890244"/>
                  <a:pt x="131369" y="920750"/>
                  <a:pt x="163119" y="952500"/>
                </a:cubicBezTo>
                <a:lnTo>
                  <a:pt x="191694" y="981075"/>
                </a:lnTo>
                <a:cubicBezTo>
                  <a:pt x="191970" y="982730"/>
                  <a:pt x="207416" y="1079194"/>
                  <a:pt x="210744" y="1085850"/>
                </a:cubicBezTo>
                <a:cubicBezTo>
                  <a:pt x="216768" y="1097898"/>
                  <a:pt x="229794" y="1104900"/>
                  <a:pt x="239319" y="1114425"/>
                </a:cubicBezTo>
                <a:cubicBezTo>
                  <a:pt x="242494" y="1123950"/>
                  <a:pt x="244354" y="1134020"/>
                  <a:pt x="248844" y="1143000"/>
                </a:cubicBezTo>
                <a:cubicBezTo>
                  <a:pt x="254252" y="1153817"/>
                  <a:pt x="292155" y="1205361"/>
                  <a:pt x="296469" y="1209675"/>
                </a:cubicBezTo>
                <a:cubicBezTo>
                  <a:pt x="304564" y="1217770"/>
                  <a:pt x="316105" y="1221574"/>
                  <a:pt x="325044" y="1228725"/>
                </a:cubicBezTo>
                <a:cubicBezTo>
                  <a:pt x="347902" y="1247011"/>
                  <a:pt x="368861" y="1267589"/>
                  <a:pt x="391719" y="1285875"/>
                </a:cubicBezTo>
                <a:cubicBezTo>
                  <a:pt x="466711" y="1345869"/>
                  <a:pt x="367136" y="1258790"/>
                  <a:pt x="458394" y="1323975"/>
                </a:cubicBezTo>
                <a:cubicBezTo>
                  <a:pt x="469355" y="1331805"/>
                  <a:pt x="475194" y="1346008"/>
                  <a:pt x="486969" y="1352550"/>
                </a:cubicBezTo>
                <a:cubicBezTo>
                  <a:pt x="505942" y="1363091"/>
                  <a:pt x="557622" y="1374976"/>
                  <a:pt x="582219" y="1381125"/>
                </a:cubicBezTo>
                <a:cubicBezTo>
                  <a:pt x="669003" y="1375701"/>
                  <a:pt x="710718" y="1379957"/>
                  <a:pt x="782244" y="1362075"/>
                </a:cubicBezTo>
                <a:cubicBezTo>
                  <a:pt x="791984" y="1359640"/>
                  <a:pt x="801839" y="1357040"/>
                  <a:pt x="810819" y="1352550"/>
                </a:cubicBezTo>
                <a:cubicBezTo>
                  <a:pt x="821058" y="1347430"/>
                  <a:pt x="829869" y="1339850"/>
                  <a:pt x="839394" y="1333500"/>
                </a:cubicBezTo>
                <a:cubicBezTo>
                  <a:pt x="842569" y="1323975"/>
                  <a:pt x="840749" y="1310761"/>
                  <a:pt x="848919" y="1304925"/>
                </a:cubicBezTo>
                <a:cubicBezTo>
                  <a:pt x="865259" y="1293253"/>
                  <a:pt x="886144" y="1288366"/>
                  <a:pt x="906069" y="1285875"/>
                </a:cubicBezTo>
                <a:lnTo>
                  <a:pt x="982269" y="1276350"/>
                </a:lnTo>
                <a:cubicBezTo>
                  <a:pt x="1010823" y="1272991"/>
                  <a:pt x="1039495" y="1270625"/>
                  <a:pt x="1067994" y="1266825"/>
                </a:cubicBezTo>
                <a:cubicBezTo>
                  <a:pt x="1098889" y="1262706"/>
                  <a:pt x="1132957" y="1256861"/>
                  <a:pt x="1163244" y="1247775"/>
                </a:cubicBezTo>
                <a:cubicBezTo>
                  <a:pt x="1182478" y="1242005"/>
                  <a:pt x="1220394" y="1228725"/>
                  <a:pt x="1220394" y="1228725"/>
                </a:cubicBezTo>
                <a:cubicBezTo>
                  <a:pt x="1229919" y="1219200"/>
                  <a:pt x="1237194" y="1206692"/>
                  <a:pt x="1248969" y="1200150"/>
                </a:cubicBezTo>
                <a:cubicBezTo>
                  <a:pt x="1276160" y="1185044"/>
                  <a:pt x="1322965" y="1177731"/>
                  <a:pt x="1353744" y="1171575"/>
                </a:cubicBezTo>
                <a:cubicBezTo>
                  <a:pt x="1363269" y="1165225"/>
                  <a:pt x="1372380" y="1158205"/>
                  <a:pt x="1382319" y="1152525"/>
                </a:cubicBezTo>
                <a:cubicBezTo>
                  <a:pt x="1394647" y="1145480"/>
                  <a:pt x="1410379" y="1143515"/>
                  <a:pt x="1420419" y="1133475"/>
                </a:cubicBezTo>
                <a:cubicBezTo>
                  <a:pt x="1433510" y="1120384"/>
                  <a:pt x="1439469" y="1101725"/>
                  <a:pt x="1448994" y="1085850"/>
                </a:cubicBezTo>
                <a:cubicBezTo>
                  <a:pt x="1455344" y="1060450"/>
                  <a:pt x="1464341" y="1035569"/>
                  <a:pt x="1468044" y="1009650"/>
                </a:cubicBezTo>
                <a:cubicBezTo>
                  <a:pt x="1471219" y="987425"/>
                  <a:pt x="1473166" y="964990"/>
                  <a:pt x="1477569" y="942975"/>
                </a:cubicBezTo>
                <a:cubicBezTo>
                  <a:pt x="1480317" y="929235"/>
                  <a:pt x="1504114" y="870836"/>
                  <a:pt x="1506144" y="866775"/>
                </a:cubicBezTo>
                <a:cubicBezTo>
                  <a:pt x="1513108" y="852847"/>
                  <a:pt x="1547297" y="808729"/>
                  <a:pt x="1553769" y="800100"/>
                </a:cubicBezTo>
                <a:cubicBezTo>
                  <a:pt x="1556944" y="787400"/>
                  <a:pt x="1566890" y="774587"/>
                  <a:pt x="1563294" y="762000"/>
                </a:cubicBezTo>
                <a:cubicBezTo>
                  <a:pt x="1553542" y="727868"/>
                  <a:pt x="1535875" y="695936"/>
                  <a:pt x="1515669" y="666750"/>
                </a:cubicBezTo>
                <a:cubicBezTo>
                  <a:pt x="1506633" y="653698"/>
                  <a:pt x="1488794" y="649400"/>
                  <a:pt x="1477569" y="638175"/>
                </a:cubicBezTo>
                <a:cubicBezTo>
                  <a:pt x="1459105" y="619711"/>
                  <a:pt x="1456741" y="604266"/>
                  <a:pt x="1448994" y="581025"/>
                </a:cubicBezTo>
                <a:cubicBezTo>
                  <a:pt x="1452169" y="498475"/>
                  <a:pt x="1452835" y="415790"/>
                  <a:pt x="1458519" y="333375"/>
                </a:cubicBezTo>
                <a:cubicBezTo>
                  <a:pt x="1459210" y="323359"/>
                  <a:pt x="1472534" y="313780"/>
                  <a:pt x="1468044" y="304800"/>
                </a:cubicBezTo>
                <a:cubicBezTo>
                  <a:pt x="1454166" y="277044"/>
                  <a:pt x="1416735" y="272923"/>
                  <a:pt x="1391844" y="266700"/>
                </a:cubicBezTo>
                <a:cubicBezTo>
                  <a:pt x="1382319" y="260350"/>
                  <a:pt x="1374050" y="251500"/>
                  <a:pt x="1363269" y="247650"/>
                </a:cubicBezTo>
                <a:cubicBezTo>
                  <a:pt x="1329177" y="235474"/>
                  <a:pt x="1293614" y="227855"/>
                  <a:pt x="1258494" y="219075"/>
                </a:cubicBezTo>
                <a:cubicBezTo>
                  <a:pt x="1179928" y="199433"/>
                  <a:pt x="1241215" y="219581"/>
                  <a:pt x="1172769" y="200025"/>
                </a:cubicBezTo>
                <a:cubicBezTo>
                  <a:pt x="1092497" y="177090"/>
                  <a:pt x="1199109" y="207231"/>
                  <a:pt x="1115619" y="171450"/>
                </a:cubicBezTo>
                <a:cubicBezTo>
                  <a:pt x="1103587" y="166293"/>
                  <a:pt x="1090219" y="165100"/>
                  <a:pt x="1077519" y="161925"/>
                </a:cubicBezTo>
                <a:cubicBezTo>
                  <a:pt x="1067994" y="155575"/>
                  <a:pt x="1059338" y="147672"/>
                  <a:pt x="1048944" y="142875"/>
                </a:cubicBezTo>
                <a:cubicBezTo>
                  <a:pt x="991051" y="116155"/>
                  <a:pt x="946816" y="100674"/>
                  <a:pt x="887019" y="85725"/>
                </a:cubicBezTo>
                <a:cubicBezTo>
                  <a:pt x="871313" y="81798"/>
                  <a:pt x="855198" y="79712"/>
                  <a:pt x="839394" y="76200"/>
                </a:cubicBezTo>
                <a:cubicBezTo>
                  <a:pt x="758556" y="58236"/>
                  <a:pt x="850196" y="73661"/>
                  <a:pt x="734619" y="57150"/>
                </a:cubicBezTo>
                <a:cubicBezTo>
                  <a:pt x="721919" y="50800"/>
                  <a:pt x="709989" y="42590"/>
                  <a:pt x="696519" y="38100"/>
                </a:cubicBezTo>
                <a:cubicBezTo>
                  <a:pt x="681160" y="32980"/>
                  <a:pt x="664600" y="32502"/>
                  <a:pt x="648894" y="28575"/>
                </a:cubicBezTo>
                <a:cubicBezTo>
                  <a:pt x="639154" y="26140"/>
                  <a:pt x="630197" y="20846"/>
                  <a:pt x="620319" y="19050"/>
                </a:cubicBezTo>
                <a:cubicBezTo>
                  <a:pt x="595134" y="14471"/>
                  <a:pt x="569419" y="13417"/>
                  <a:pt x="544119" y="9525"/>
                </a:cubicBezTo>
                <a:cubicBezTo>
                  <a:pt x="528118" y="7063"/>
                  <a:pt x="512369" y="3175"/>
                  <a:pt x="496494" y="0"/>
                </a:cubicBezTo>
                <a:cubicBezTo>
                  <a:pt x="468608" y="4648"/>
                  <a:pt x="431374" y="2819"/>
                  <a:pt x="410769" y="28575"/>
                </a:cubicBezTo>
                <a:cubicBezTo>
                  <a:pt x="404497" y="36415"/>
                  <a:pt x="407516" y="49310"/>
                  <a:pt x="401244" y="57150"/>
                </a:cubicBezTo>
                <a:cubicBezTo>
                  <a:pt x="381777" y="81484"/>
                  <a:pt x="366319" y="61912"/>
                  <a:pt x="353619" y="66675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0" name="TextBox 12"/>
          <p:cNvSpPr txBox="1">
            <a:spLocks noChangeArrowheads="1"/>
          </p:cNvSpPr>
          <p:nvPr/>
        </p:nvSpPr>
        <p:spPr bwMode="auto">
          <a:xfrm>
            <a:off x="1691680" y="3357563"/>
            <a:ext cx="1643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cxnSp>
        <p:nvCxnSpPr>
          <p:cNvPr id="30728" name="Straight Arrow Connector 11"/>
          <p:cNvCxnSpPr>
            <a:cxnSpLocks noChangeShapeType="1"/>
          </p:cNvCxnSpPr>
          <p:nvPr/>
        </p:nvCxnSpPr>
        <p:spPr bwMode="auto">
          <a:xfrm>
            <a:off x="3571875" y="4286250"/>
            <a:ext cx="1648197" cy="438894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9" name="Straight Arrow Connector 11"/>
          <p:cNvCxnSpPr>
            <a:cxnSpLocks noChangeShapeType="1"/>
          </p:cNvCxnSpPr>
          <p:nvPr/>
        </p:nvCxnSpPr>
        <p:spPr bwMode="auto">
          <a:xfrm flipV="1">
            <a:off x="3203848" y="2132856"/>
            <a:ext cx="2016224" cy="12604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0" name="TextBox 11"/>
          <p:cNvSpPr txBox="1">
            <a:spLocks noChangeArrowheads="1"/>
          </p:cNvSpPr>
          <p:nvPr/>
        </p:nvSpPr>
        <p:spPr bwMode="auto">
          <a:xfrm>
            <a:off x="5220072" y="1844824"/>
            <a:ext cx="2772000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mean (e.g. age)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Estimate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31" name="TextBox 11"/>
          <p:cNvSpPr txBox="1">
            <a:spLocks noChangeArrowheads="1"/>
          </p:cNvSpPr>
          <p:nvPr/>
        </p:nvSpPr>
        <p:spPr bwMode="auto">
          <a:xfrm>
            <a:off x="6662881" y="3357563"/>
            <a:ext cx="1593304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Estimates</a:t>
            </a:r>
          </a:p>
        </p:txBody>
      </p:sp>
      <p:cxnSp>
        <p:nvCxnSpPr>
          <p:cNvPr id="30732" name="Straight Arrow Connector 11"/>
          <p:cNvCxnSpPr>
            <a:cxnSpLocks noChangeShapeType="1"/>
          </p:cNvCxnSpPr>
          <p:nvPr/>
        </p:nvCxnSpPr>
        <p:spPr bwMode="auto">
          <a:xfrm flipH="1">
            <a:off x="6516216" y="2675823"/>
            <a:ext cx="1587" cy="1683453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7" name="TextBox 11"/>
          <p:cNvSpPr txBox="1">
            <a:spLocks noChangeArrowheads="1"/>
          </p:cNvSpPr>
          <p:nvPr/>
        </p:nvSpPr>
        <p:spPr bwMode="auto">
          <a:xfrm>
            <a:off x="571500" y="5072063"/>
            <a:ext cx="3857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Population of students at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Birmingham City University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071938" y="4000500"/>
            <a:ext cx="714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0917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30" grpId="0"/>
      <p:bldP spid="30731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65104"/>
          </a:xfrm>
        </p:spPr>
        <p:txBody>
          <a:bodyPr>
            <a:normAutofit/>
          </a:bodyPr>
          <a:lstStyle/>
          <a:p>
            <a:pPr marL="444500" indent="-444500"/>
            <a:r>
              <a:rPr lang="en-GB" dirty="0"/>
              <a:t>What is statistics?</a:t>
            </a:r>
          </a:p>
          <a:p>
            <a:pPr marL="444500" indent="-444500"/>
            <a:r>
              <a:rPr lang="en-GB" dirty="0" smtClean="0"/>
              <a:t>What is a mean?</a:t>
            </a:r>
            <a:endParaRPr lang="en-GB" dirty="0"/>
          </a:p>
          <a:p>
            <a:pPr marL="444500" indent="-444500"/>
            <a:r>
              <a:rPr lang="en-GB" dirty="0"/>
              <a:t>Data types</a:t>
            </a:r>
          </a:p>
          <a:p>
            <a:pPr marL="444500" indent="-444500"/>
            <a:r>
              <a:rPr lang="en-GB" dirty="0"/>
              <a:t>The research study process</a:t>
            </a:r>
          </a:p>
          <a:p>
            <a:pPr marL="444500" indent="-444500"/>
            <a:r>
              <a:rPr lang="en-GB" dirty="0"/>
              <a:t>The </a:t>
            </a:r>
            <a:r>
              <a:rPr lang="en-GB" dirty="0" smtClean="0"/>
              <a:t>statistical analysis </a:t>
            </a:r>
            <a:r>
              <a:rPr lang="en-GB" dirty="0"/>
              <a:t>process</a:t>
            </a:r>
          </a:p>
          <a:p>
            <a:pPr marL="444500" indent="-444500"/>
            <a:r>
              <a:rPr lang="en-GB" dirty="0" smtClean="0"/>
              <a:t>Some basic statistical concepts</a:t>
            </a:r>
            <a:endParaRPr lang="en-GB" dirty="0"/>
          </a:p>
          <a:p>
            <a:pPr marL="444500" indent="-444500"/>
            <a:r>
              <a:rPr lang="en-GB" dirty="0"/>
              <a:t>Benefits of good study design</a:t>
            </a:r>
          </a:p>
          <a:p>
            <a:pPr marL="444500" indent="-444500"/>
            <a:r>
              <a:rPr lang="en-GB" dirty="0" smtClean="0"/>
              <a:t>Comparison of two study </a:t>
            </a:r>
            <a:r>
              <a:rPr lang="en-GB" dirty="0"/>
              <a:t>designs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92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Autofit/>
          </a:bodyPr>
          <a:lstStyle/>
          <a:p>
            <a:r>
              <a:rPr lang="en-GB" dirty="0" smtClean="0"/>
              <a:t>Random 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84576"/>
          </a:xfrm>
        </p:spPr>
        <p:txBody>
          <a:bodyPr>
            <a:normAutofit lnSpcReduction="10000"/>
          </a:bodyPr>
          <a:lstStyle/>
          <a:p>
            <a:pPr marL="357188" indent="-357188">
              <a:lnSpc>
                <a:spcPct val="105000"/>
              </a:lnSpc>
              <a:spcBef>
                <a:spcPts val="400"/>
              </a:spcBef>
            </a:pPr>
            <a:r>
              <a:rPr lang="en-GB" sz="2400" dirty="0" smtClean="0"/>
              <a:t>Most research study designs require a sample to be </a:t>
            </a:r>
            <a:r>
              <a:rPr lang="en-GB" sz="2400" b="1" dirty="0" smtClean="0"/>
              <a:t>randomly selected </a:t>
            </a:r>
            <a:r>
              <a:rPr lang="en-GB" sz="2400" dirty="0" smtClean="0"/>
              <a:t>from a population</a:t>
            </a:r>
          </a:p>
          <a:p>
            <a:pPr marL="357188" indent="-357188">
              <a:lnSpc>
                <a:spcPct val="105000"/>
              </a:lnSpc>
              <a:spcBef>
                <a:spcPts val="400"/>
              </a:spcBef>
            </a:pPr>
            <a:r>
              <a:rPr lang="en-GB" sz="2400" dirty="0" smtClean="0"/>
              <a:t>Research</a:t>
            </a:r>
            <a:r>
              <a:rPr lang="en-GB" sz="2400" baseline="30000" dirty="0" smtClean="0"/>
              <a:t>1</a:t>
            </a:r>
            <a:r>
              <a:rPr lang="en-GB" sz="2400" dirty="0" smtClean="0"/>
              <a:t> suggests </a:t>
            </a:r>
            <a:r>
              <a:rPr lang="en-GB" sz="2400" dirty="0"/>
              <a:t>humans cannot generate random </a:t>
            </a:r>
            <a:r>
              <a:rPr lang="en-GB" sz="2400" dirty="0" smtClean="0"/>
              <a:t>numbers and thus cannot make random selections</a:t>
            </a:r>
          </a:p>
          <a:p>
            <a:pPr marL="357188" indent="-357188">
              <a:lnSpc>
                <a:spcPct val="105000"/>
              </a:lnSpc>
              <a:spcBef>
                <a:spcPts val="400"/>
              </a:spcBef>
            </a:pPr>
            <a:r>
              <a:rPr lang="en-GB" sz="2400" dirty="0" smtClean="0"/>
              <a:t>Suggested methods:</a:t>
            </a:r>
          </a:p>
          <a:p>
            <a:pPr lvl="1">
              <a:lnSpc>
                <a:spcPct val="105000"/>
              </a:lnSpc>
              <a:spcBef>
                <a:spcPts val="400"/>
              </a:spcBef>
            </a:pPr>
            <a:r>
              <a:rPr lang="en-GB" sz="2200" dirty="0" smtClean="0"/>
              <a:t>Select </a:t>
            </a:r>
            <a:r>
              <a:rPr lang="en-GB" sz="2200" dirty="0"/>
              <a:t>numbered balls out of a </a:t>
            </a:r>
            <a:r>
              <a:rPr lang="en-GB" sz="2200" dirty="0" smtClean="0"/>
              <a:t>bag (as in the National Lottery)</a:t>
            </a:r>
            <a:endParaRPr lang="en-GB" sz="2200" dirty="0"/>
          </a:p>
          <a:p>
            <a:pPr lvl="1">
              <a:lnSpc>
                <a:spcPct val="105000"/>
              </a:lnSpc>
              <a:spcBef>
                <a:spcPts val="400"/>
              </a:spcBef>
            </a:pPr>
            <a:r>
              <a:rPr lang="en-GB" sz="2200" dirty="0" smtClean="0"/>
              <a:t>Use an online random </a:t>
            </a:r>
            <a:r>
              <a:rPr lang="en-GB" sz="2200" dirty="0"/>
              <a:t>number </a:t>
            </a:r>
            <a:r>
              <a:rPr lang="en-GB" sz="2200" dirty="0" smtClean="0"/>
              <a:t>generator, such as </a:t>
            </a:r>
            <a:r>
              <a:rPr lang="en-GB" sz="2200" dirty="0" smtClean="0">
                <a:hlinkClick r:id="rId3"/>
              </a:rPr>
              <a:t>www.random.org/integers</a:t>
            </a:r>
            <a:endParaRPr lang="en-GB" sz="2200" dirty="0"/>
          </a:p>
          <a:p>
            <a:pPr lvl="1">
              <a:lnSpc>
                <a:spcPct val="105000"/>
              </a:lnSpc>
              <a:spcBef>
                <a:spcPts val="400"/>
              </a:spcBef>
            </a:pPr>
            <a:r>
              <a:rPr lang="en-GB" sz="2200" dirty="0" smtClean="0"/>
              <a:t>Use the RAND or RANDBETWEEN functions in Excel</a:t>
            </a:r>
          </a:p>
          <a:p>
            <a:pPr marL="357188" indent="-357188">
              <a:lnSpc>
                <a:spcPct val="105000"/>
              </a:lnSpc>
              <a:spcBef>
                <a:spcPts val="400"/>
              </a:spcBef>
            </a:pPr>
            <a:r>
              <a:rPr lang="en-GB" sz="2400" dirty="0" smtClean="0"/>
              <a:t>More details in Workshop 13</a:t>
            </a:r>
          </a:p>
          <a:p>
            <a:pPr marL="444500" indent="-444500">
              <a:lnSpc>
                <a:spcPct val="105000"/>
              </a:lnSpc>
              <a:spcBef>
                <a:spcPts val="400"/>
              </a:spcBef>
            </a:pPr>
            <a:endParaRPr lang="en-GB" sz="1100" dirty="0"/>
          </a:p>
          <a:p>
            <a:pPr marL="363538" indent="-363538">
              <a:lnSpc>
                <a:spcPct val="105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n-US" sz="2200" dirty="0" err="1" smtClean="0"/>
              <a:t>Bains</a:t>
            </a:r>
            <a:r>
              <a:rPr lang="en-US" sz="2200" dirty="0" smtClean="0"/>
              <a:t>, W. </a:t>
            </a:r>
            <a:r>
              <a:rPr lang="en-US" sz="2200" dirty="0"/>
              <a:t>(2008) Random number generation </a:t>
            </a:r>
            <a:r>
              <a:rPr lang="en-US" sz="2200" dirty="0" smtClean="0"/>
              <a:t>and creativity, </a:t>
            </a:r>
            <a:r>
              <a:rPr lang="en-US" sz="2200" i="1" dirty="0"/>
              <a:t>Medical Hypotheses</a:t>
            </a:r>
            <a:r>
              <a:rPr lang="en-US" sz="2200" dirty="0"/>
              <a:t>, 70(1), </a:t>
            </a:r>
            <a:r>
              <a:rPr lang="en-US" sz="2200" dirty="0" smtClean="0"/>
              <a:t>pp. 186-190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74759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88640"/>
            <a:ext cx="8229600" cy="706090"/>
          </a:xfrm>
        </p:spPr>
        <p:txBody>
          <a:bodyPr>
            <a:noAutofit/>
          </a:bodyPr>
          <a:lstStyle/>
          <a:p>
            <a:r>
              <a:rPr lang="en-GB" dirty="0" smtClean="0"/>
              <a:t>Robustness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2520280" cy="4212000"/>
          </a:xfrm>
        </p:spPr>
        <p:txBody>
          <a:bodyPr>
            <a:normAutofit lnSpcReduction="10000"/>
          </a:bodyPr>
          <a:lstStyle/>
          <a:p>
            <a:pPr marL="354013" indent="-354013">
              <a:lnSpc>
                <a:spcPct val="110000"/>
              </a:lnSpc>
            </a:pPr>
            <a:r>
              <a:rPr lang="en-GB" sz="2400" dirty="0" smtClean="0"/>
              <a:t>Parameter-based statistical tests make certain assumptions in their underlying models</a:t>
            </a:r>
          </a:p>
          <a:p>
            <a:pPr marL="354013" indent="-354013">
              <a:lnSpc>
                <a:spcPct val="110000"/>
              </a:lnSpc>
            </a:pPr>
            <a:r>
              <a:rPr lang="en-GB" sz="2400" dirty="0" smtClean="0"/>
              <a:t>However, they often work well in other</a:t>
            </a:r>
            <a:endParaRPr lang="en-GB" sz="2400" dirty="0"/>
          </a:p>
        </p:txBody>
      </p:sp>
      <p:pic>
        <p:nvPicPr>
          <p:cNvPr id="4098" name="Picture 2" descr="http://farm6.staticflickr.com/5044/5326120401_16070224d9_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91684"/>
            <a:ext cx="5976664" cy="396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085184"/>
            <a:ext cx="856895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situations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these assumptions are violated</a:t>
            </a:r>
          </a:p>
          <a:p>
            <a:pPr marL="354013" indent="-354013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known as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robustness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6010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127104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Why is study design important?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14375" y="1628800"/>
            <a:ext cx="7772400" cy="4176464"/>
          </a:xfrm>
        </p:spPr>
        <p:txBody>
          <a:bodyPr/>
          <a:lstStyle/>
          <a:p>
            <a:r>
              <a:rPr lang="en-GB" dirty="0" smtClean="0"/>
              <a:t>Ensures you collect 'good' data</a:t>
            </a:r>
          </a:p>
          <a:p>
            <a:r>
              <a:rPr lang="en-GB" dirty="0" smtClean="0"/>
              <a:t>Allows you to draw valid conclusions and answer your research question(s)</a:t>
            </a:r>
          </a:p>
          <a:p>
            <a:r>
              <a:rPr lang="en-GB" dirty="0" smtClean="0"/>
              <a:t>Reduces potential bias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.g. Staff stress survey – Perhaps staff who have been stressed are more likely to respond</a:t>
            </a:r>
            <a:endParaRPr lang="en-GB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9831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More reasons why good study design is important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772400" cy="4248472"/>
          </a:xfrm>
        </p:spPr>
        <p:txBody>
          <a:bodyPr>
            <a:normAutofit lnSpcReduction="10000"/>
          </a:bodyPr>
          <a:lstStyle/>
          <a:p>
            <a:pPr marL="444500" indent="-444500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Reduce variability in your data</a:t>
            </a:r>
          </a:p>
          <a:p>
            <a:pPr lvl="1">
              <a:lnSpc>
                <a:spcPct val="105000"/>
              </a:lnSpc>
              <a:spcBef>
                <a:spcPts val="600"/>
              </a:spcBef>
            </a:pPr>
            <a:r>
              <a:rPr lang="en-GB" sz="2400" dirty="0" smtClean="0"/>
              <a:t>Reduces 'noise‘</a:t>
            </a:r>
          </a:p>
          <a:p>
            <a:pPr lvl="1">
              <a:lnSpc>
                <a:spcPct val="105000"/>
              </a:lnSpc>
              <a:spcBef>
                <a:spcPts val="600"/>
              </a:spcBef>
            </a:pPr>
            <a:r>
              <a:rPr lang="en-GB" sz="2400" dirty="0" smtClean="0"/>
              <a:t>Enables you to see the big picture</a:t>
            </a:r>
            <a:endParaRPr lang="en-GB" sz="2400" b="1" dirty="0" smtClean="0"/>
          </a:p>
          <a:p>
            <a:pPr marL="444500" indent="-444500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Improves accuracy (precision) of results</a:t>
            </a:r>
          </a:p>
          <a:p>
            <a:pPr marL="444500" indent="-444500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Reduces amount of data needed</a:t>
            </a:r>
          </a:p>
          <a:p>
            <a:pPr marL="444500" indent="-444500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Reduces cost (time or money)</a:t>
            </a:r>
          </a:p>
          <a:p>
            <a:pPr marL="444500" indent="-444500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Surveys or observational studies </a:t>
            </a:r>
            <a:r>
              <a:rPr lang="en-GB" sz="2800" b="1" dirty="0" smtClean="0"/>
              <a:t>cannot</a:t>
            </a:r>
            <a:r>
              <a:rPr lang="en-GB" sz="2800" dirty="0" smtClean="0"/>
              <a:t> identify causes and effects</a:t>
            </a:r>
          </a:p>
          <a:p>
            <a:pPr marL="444500" indent="-444500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Designed experiments </a:t>
            </a:r>
            <a:r>
              <a:rPr lang="en-GB" sz="2800" b="1" dirty="0" smtClean="0"/>
              <a:t>can</a:t>
            </a:r>
            <a:r>
              <a:rPr lang="en-GB" sz="2800" dirty="0" smtClean="0"/>
              <a:t>!</a:t>
            </a:r>
          </a:p>
          <a:p>
            <a:pPr>
              <a:lnSpc>
                <a:spcPct val="105000"/>
              </a:lnSpc>
              <a:spcBef>
                <a:spcPts val="600"/>
              </a:spcBef>
            </a:pP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16810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275040" cy="1210146"/>
          </a:xfrm>
        </p:spPr>
        <p:txBody>
          <a:bodyPr>
            <a:noAutofit/>
          </a:bodyPr>
          <a:lstStyle/>
          <a:p>
            <a:r>
              <a:rPr lang="en-GB" sz="4000" dirty="0" smtClean="0"/>
              <a:t>Activity: In-car control panel design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5000"/>
              </a:lnSpc>
              <a:buNone/>
            </a:pPr>
            <a:r>
              <a:rPr lang="en-GB" sz="2200" dirty="0"/>
              <a:t>A new type of </a:t>
            </a:r>
            <a:r>
              <a:rPr lang="en-GB" sz="2200" dirty="0" smtClean="0"/>
              <a:t>car control </a:t>
            </a:r>
            <a:r>
              <a:rPr lang="en-GB" sz="2200" dirty="0"/>
              <a:t>panel </a:t>
            </a:r>
            <a:r>
              <a:rPr lang="en-GB" sz="2200" dirty="0" smtClean="0"/>
              <a:t>has </a:t>
            </a:r>
            <a:r>
              <a:rPr lang="en-GB" sz="2200" dirty="0"/>
              <a:t>been </a:t>
            </a:r>
            <a:r>
              <a:rPr lang="en-GB" sz="2200" dirty="0" smtClean="0"/>
              <a:t>developed to </a:t>
            </a:r>
            <a:r>
              <a:rPr lang="en-GB" sz="2200" dirty="0"/>
              <a:t>control various functions within </a:t>
            </a:r>
            <a:r>
              <a:rPr lang="en-GB" sz="2200" dirty="0" smtClean="0"/>
              <a:t>a vehicle</a:t>
            </a:r>
            <a:r>
              <a:rPr lang="en-GB" sz="2200" dirty="0"/>
              <a:t>, </a:t>
            </a:r>
            <a:r>
              <a:rPr lang="en-GB" sz="2200" dirty="0" smtClean="0"/>
              <a:t>e.g. </a:t>
            </a:r>
            <a:r>
              <a:rPr lang="en-GB" sz="2200" dirty="0"/>
              <a:t>air conditioning, heater, radio/CD etc.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200" dirty="0" smtClean="0"/>
              <a:t>Two studies </a:t>
            </a:r>
            <a:r>
              <a:rPr lang="en-GB" sz="2200" dirty="0"/>
              <a:t>were undertaken where subjects used a driving simulator, so that their mean distraction time could be measured using eye-tracking technology, whilst </a:t>
            </a:r>
            <a:r>
              <a:rPr lang="en-GB" sz="2200" dirty="0" smtClean="0"/>
              <a:t>driving </a:t>
            </a:r>
            <a:r>
              <a:rPr lang="en-GB" sz="2200" dirty="0"/>
              <a:t>and </a:t>
            </a:r>
            <a:r>
              <a:rPr lang="en-GB" sz="2200" dirty="0" smtClean="0"/>
              <a:t>using </a:t>
            </a:r>
            <a:r>
              <a:rPr lang="en-GB" sz="2200" dirty="0"/>
              <a:t>various </a:t>
            </a:r>
            <a:r>
              <a:rPr lang="en-GB" sz="2200" dirty="0" smtClean="0"/>
              <a:t>control panel functions.</a:t>
            </a:r>
            <a:endParaRPr lang="en-GB" sz="2200" dirty="0"/>
          </a:p>
          <a:p>
            <a:pPr marL="0" indent="0">
              <a:lnSpc>
                <a:spcPct val="105000"/>
              </a:lnSpc>
              <a:buNone/>
            </a:pPr>
            <a:r>
              <a:rPr lang="en-GB" sz="2200" dirty="0" smtClean="0"/>
              <a:t>The </a:t>
            </a:r>
            <a:r>
              <a:rPr lang="en-GB" sz="2200" dirty="0"/>
              <a:t>idea behind the </a:t>
            </a:r>
            <a:r>
              <a:rPr lang="en-GB" sz="2200" dirty="0" smtClean="0"/>
              <a:t>studies </a:t>
            </a:r>
            <a:r>
              <a:rPr lang="en-GB" sz="2200" dirty="0"/>
              <a:t>was to ask subjects to use the new design in the driving simulator and then repeat this using a standard design of control (i.e. one found in a large number of cars currently on the road).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200" dirty="0" smtClean="0"/>
              <a:t>The </a:t>
            </a:r>
            <a:r>
              <a:rPr lang="en-GB" sz="2200" dirty="0"/>
              <a:t>aim was to assess the research hypothesis that the new control reduces distraction times.</a:t>
            </a:r>
          </a:p>
        </p:txBody>
      </p:sp>
      <p:pic>
        <p:nvPicPr>
          <p:cNvPr id="4" name="Picture 3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517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552103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Study 1</a:t>
            </a: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719520"/>
              </p:ext>
            </p:extLst>
          </p:nvPr>
        </p:nvGraphicFramePr>
        <p:xfrm>
          <a:off x="2843808" y="980728"/>
          <a:ext cx="6143625" cy="409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Graph" r:id="rId4" imgW="5486400" imgH="3657600" progId="">
                  <p:embed/>
                </p:oleObj>
              </mc:Choice>
              <mc:Fallback>
                <p:oleObj name="Graph" r:id="rId4" imgW="5486400" imgH="3657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980728"/>
                        <a:ext cx="6143625" cy="4090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Minus 6"/>
          <p:cNvSpPr/>
          <p:nvPr/>
        </p:nvSpPr>
        <p:spPr bwMode="auto">
          <a:xfrm>
            <a:off x="4526235" y="2927796"/>
            <a:ext cx="785812" cy="214313"/>
          </a:xfrm>
          <a:prstGeom prst="mathMin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Minus 7"/>
          <p:cNvSpPr/>
          <p:nvPr/>
        </p:nvSpPr>
        <p:spPr bwMode="auto">
          <a:xfrm>
            <a:off x="7026547" y="3070671"/>
            <a:ext cx="785813" cy="214313"/>
          </a:xfrm>
          <a:prstGeom prst="mathMin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cxnSp>
        <p:nvCxnSpPr>
          <p:cNvPr id="10" name="Straight Arrow Connector 9"/>
          <p:cNvCxnSpPr>
            <a:cxnSpLocks noChangeShapeType="1"/>
            <a:stCxn id="13" idx="2"/>
          </p:cNvCxnSpPr>
          <p:nvPr/>
        </p:nvCxnSpPr>
        <p:spPr bwMode="auto">
          <a:xfrm rot="16200000" flipH="1">
            <a:off x="6174060" y="2218183"/>
            <a:ext cx="869950" cy="9493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27"/>
          <p:cNvCxnSpPr>
            <a:cxnSpLocks noChangeShapeType="1"/>
          </p:cNvCxnSpPr>
          <p:nvPr/>
        </p:nvCxnSpPr>
        <p:spPr bwMode="auto">
          <a:xfrm rot="10800000" flipV="1">
            <a:off x="5169172" y="2284859"/>
            <a:ext cx="785813" cy="669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454922" y="1427609"/>
            <a:ext cx="13573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/>
              <a:t>Sample means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925264"/>
            <a:ext cx="2376264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Ten subjects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used the new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design in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driving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simulator, whilst ten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subjects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used the standard design.</a:t>
            </a:r>
          </a:p>
          <a:p>
            <a:pPr>
              <a:spcAft>
                <a:spcPts val="600"/>
              </a:spcAft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plot of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their distraction times is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shown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 the right.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157192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Discuss with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neighbour whether you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believe this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supports the research hypothesis that the new control reduces distraction times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7888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Study 2</a:t>
            </a:r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59519"/>
              </p:ext>
            </p:extLst>
          </p:nvPr>
        </p:nvGraphicFramePr>
        <p:xfrm>
          <a:off x="2585379" y="836712"/>
          <a:ext cx="6379110" cy="424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Graph" r:id="rId4" imgW="5486400" imgH="3657600" progId="">
                  <p:embed/>
                </p:oleObj>
              </mc:Choice>
              <mc:Fallback>
                <p:oleObj name="Graph" r:id="rId4" imgW="5486400" imgH="3657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5379" y="836712"/>
                        <a:ext cx="6379110" cy="42484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ular Callout 6"/>
          <p:cNvSpPr>
            <a:spLocks noChangeArrowheads="1"/>
          </p:cNvSpPr>
          <p:nvPr/>
        </p:nvSpPr>
        <p:spPr bwMode="auto">
          <a:xfrm>
            <a:off x="7164496" y="4437112"/>
            <a:ext cx="1872000" cy="1224136"/>
          </a:xfrm>
          <a:prstGeom prst="wedgeRoundRectCallout">
            <a:avLst>
              <a:gd name="adj1" fmla="val -50782"/>
              <a:gd name="adj2" fmla="val -86069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 out of 10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lower with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620688"/>
            <a:ext cx="237626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for Study 1 but the </a:t>
            </a:r>
            <a:r>
              <a:rPr lang="en-GB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ten subjects used each design.</a:t>
            </a:r>
          </a:p>
          <a:p>
            <a:pPr>
              <a:spcAft>
                <a:spcPts val="600"/>
              </a:spcAft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plot of their distraction times is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again shown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on the right. </a:t>
            </a: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Again, discuss with your neighbour whether you believe this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5157192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supports the research hypothesis that the new control reduces distraction times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4955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85799" y="260648"/>
            <a:ext cx="7772400" cy="890588"/>
          </a:xfrm>
        </p:spPr>
        <p:txBody>
          <a:bodyPr/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7772400" cy="475252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GB" sz="2800" dirty="0" smtClean="0"/>
              <a:t>We have considered: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What is statistics?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/>
              <a:t>The mean of a data series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Data types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The research study process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The data analysis process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Some basic statistical concepts</a:t>
            </a:r>
            <a:endParaRPr lang="en-GB" sz="2800" dirty="0"/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Benefits of good study design</a:t>
            </a:r>
          </a:p>
          <a:p>
            <a:pPr marL="444500" indent="-444500">
              <a:lnSpc>
                <a:spcPct val="110000"/>
              </a:lnSpc>
            </a:pPr>
            <a:r>
              <a:rPr lang="en-GB" sz="2800" dirty="0" smtClean="0"/>
              <a:t>Two study designs</a:t>
            </a:r>
            <a:endParaRPr lang="en-GB" dirty="0" smtClean="0"/>
          </a:p>
          <a:p>
            <a:pPr lvl="1">
              <a:lnSpc>
                <a:spcPct val="110000"/>
              </a:lnSpc>
              <a:buFont typeface="Wingdings" pitchFamily="2" charset="2"/>
              <a:buNone/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543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r>
              <a:rPr lang="en-GB" sz="4000" dirty="0" smtClean="0"/>
              <a:t>Bibliography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472" y="836712"/>
            <a:ext cx="8352000" cy="5256584"/>
          </a:xfrm>
        </p:spPr>
        <p:txBody>
          <a:bodyPr>
            <a:noAutofit/>
          </a:bodyPr>
          <a:lstStyle/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 err="1" smtClean="0"/>
              <a:t>CensusAtSchool</a:t>
            </a:r>
            <a:r>
              <a:rPr lang="en-GB" sz="1800" dirty="0" smtClean="0"/>
              <a:t> (2014) </a:t>
            </a:r>
            <a:r>
              <a:rPr lang="en-GB" sz="1800" i="1" dirty="0" smtClean="0"/>
              <a:t>2005/2006 </a:t>
            </a:r>
            <a:r>
              <a:rPr lang="en-GB" sz="1800" i="1" dirty="0" err="1"/>
              <a:t>CensusAtSchool</a:t>
            </a:r>
            <a:r>
              <a:rPr lang="en-GB" sz="1800" i="1" dirty="0" smtClean="0"/>
              <a:t> Questionnaire</a:t>
            </a:r>
            <a:r>
              <a:rPr lang="en-GB" sz="1800" dirty="0"/>
              <a:t>.</a:t>
            </a:r>
            <a:r>
              <a:rPr lang="en-GB" sz="1800" dirty="0" smtClean="0"/>
              <a:t> [pdf] Available at: </a:t>
            </a:r>
            <a:r>
              <a:rPr lang="en-GB" sz="1800" dirty="0" smtClean="0">
                <a:hlinkClick r:id="rId3"/>
              </a:rPr>
              <a:t>http</a:t>
            </a:r>
            <a:r>
              <a:rPr lang="en-GB" sz="1800" dirty="0">
                <a:hlinkClick r:id="rId3"/>
              </a:rPr>
              <a:t>://</a:t>
            </a:r>
            <a:r>
              <a:rPr lang="en-GB" sz="1800" dirty="0" smtClean="0">
                <a:hlinkClick r:id="rId3"/>
              </a:rPr>
              <a:t>www.censusatschool.org.uk/images/phases/phase6-questionnaire.pdf</a:t>
            </a:r>
            <a:r>
              <a:rPr lang="en-GB" sz="1800" dirty="0" smtClean="0"/>
              <a:t> [Accessed 6/01/14].</a:t>
            </a:r>
            <a:endParaRPr lang="en-GB" sz="1800" dirty="0"/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 err="1" smtClean="0"/>
              <a:t>Coolican</a:t>
            </a:r>
            <a:r>
              <a:rPr lang="en-GB" sz="1800" dirty="0"/>
              <a:t>, H. (2009) </a:t>
            </a:r>
            <a:r>
              <a:rPr lang="en-GB" sz="1800" i="1" dirty="0"/>
              <a:t>Research Methods and Statistics in Psychology</a:t>
            </a:r>
            <a:r>
              <a:rPr lang="en-GB" sz="1800" dirty="0"/>
              <a:t>, 5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smtClean="0"/>
              <a:t>ed</a:t>
            </a:r>
            <a:r>
              <a:rPr lang="en-GB" sz="1800" dirty="0"/>
              <a:t>., London: Hodder and </a:t>
            </a:r>
            <a:r>
              <a:rPr lang="en-GB" sz="1800" dirty="0" smtClean="0"/>
              <a:t>Stoughton.</a:t>
            </a:r>
            <a:endParaRPr lang="en-GB" sz="1800" dirty="0"/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/>
              <a:t>Easton, V. J. and McColl, J. H. (n. d.) Online statistics glossary, version </a:t>
            </a:r>
            <a:r>
              <a:rPr lang="en-GB" sz="1800" dirty="0" smtClean="0"/>
              <a:t>1.1. </a:t>
            </a:r>
            <a:r>
              <a:rPr lang="en-GB" sz="1800" dirty="0"/>
              <a:t>Available at: </a:t>
            </a:r>
            <a:r>
              <a:rPr lang="en-GB" sz="1800" dirty="0">
                <a:hlinkClick r:id="rId4"/>
              </a:rPr>
              <a:t>http://</a:t>
            </a:r>
            <a:r>
              <a:rPr lang="en-GB" sz="1800" dirty="0" smtClean="0">
                <a:hlinkClick r:id="rId4"/>
              </a:rPr>
              <a:t>www.stats.gla.ac.uk/steps/glossary/alphabet.html</a:t>
            </a:r>
            <a:r>
              <a:rPr lang="en-GB" sz="1800" dirty="0" smtClean="0"/>
              <a:t> </a:t>
            </a:r>
            <a:r>
              <a:rPr lang="en-GB" sz="1800" dirty="0"/>
              <a:t>[Accessed 6/01/14].</a:t>
            </a:r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 err="1" smtClean="0"/>
              <a:t>Gonick</a:t>
            </a:r>
            <a:r>
              <a:rPr lang="en-GB" sz="1800" dirty="0"/>
              <a:t>, L. </a:t>
            </a:r>
            <a:r>
              <a:rPr lang="en-GB" sz="1800" dirty="0" smtClean="0"/>
              <a:t>and </a:t>
            </a:r>
            <a:r>
              <a:rPr lang="en-GB" sz="1800" dirty="0"/>
              <a:t>Smith, W. (1993) </a:t>
            </a:r>
            <a:r>
              <a:rPr lang="en-GB" sz="1800" i="1" dirty="0" smtClean="0"/>
              <a:t>The Cartoon Guide </a:t>
            </a:r>
            <a:r>
              <a:rPr lang="en-GB" sz="1800" i="1" dirty="0"/>
              <a:t>to </a:t>
            </a:r>
            <a:r>
              <a:rPr lang="en-GB" sz="1800" i="1" dirty="0" smtClean="0"/>
              <a:t>Statistics</a:t>
            </a:r>
            <a:r>
              <a:rPr lang="en-GB" sz="1800" dirty="0"/>
              <a:t>, New </a:t>
            </a:r>
            <a:r>
              <a:rPr lang="en-GB" sz="1800" dirty="0" smtClean="0"/>
              <a:t>York: HarperCollins.</a:t>
            </a:r>
            <a:endParaRPr lang="en-GB" sz="1800" dirty="0"/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 err="1"/>
              <a:t>Hayslett</a:t>
            </a:r>
            <a:r>
              <a:rPr lang="en-GB" sz="1800" dirty="0"/>
              <a:t>, H</a:t>
            </a:r>
            <a:r>
              <a:rPr lang="en-GB" sz="1800" dirty="0" smtClean="0"/>
              <a:t>. T</a:t>
            </a:r>
            <a:r>
              <a:rPr lang="en-GB" sz="1800" dirty="0"/>
              <a:t>. (</a:t>
            </a:r>
            <a:r>
              <a:rPr lang="en-GB" sz="1800" dirty="0" smtClean="0"/>
              <a:t>1991) </a:t>
            </a:r>
            <a:r>
              <a:rPr lang="en-GB" sz="1800" i="1" dirty="0"/>
              <a:t>Statistics </a:t>
            </a:r>
            <a:r>
              <a:rPr lang="en-GB" sz="1800" i="1" dirty="0" smtClean="0"/>
              <a:t>Made Simple</a:t>
            </a:r>
            <a:r>
              <a:rPr lang="en-GB" sz="1800" dirty="0"/>
              <a:t>, </a:t>
            </a:r>
            <a:r>
              <a:rPr lang="en-GB" sz="1800" dirty="0" smtClean="0"/>
              <a:t>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ed</a:t>
            </a:r>
            <a:r>
              <a:rPr lang="en-GB" sz="1800" dirty="0"/>
              <a:t>., </a:t>
            </a:r>
            <a:r>
              <a:rPr lang="en-GB" sz="1800" dirty="0" smtClean="0"/>
              <a:t>London: Made </a:t>
            </a:r>
            <a:r>
              <a:rPr lang="en-GB" sz="1800" dirty="0"/>
              <a:t>Simple </a:t>
            </a:r>
            <a:r>
              <a:rPr lang="en-GB" sz="1800" dirty="0" smtClean="0"/>
              <a:t>Books.</a:t>
            </a:r>
            <a:endParaRPr lang="en-GB" sz="1800" dirty="0"/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 smtClean="0"/>
              <a:t>Phillips</a:t>
            </a:r>
            <a:r>
              <a:rPr lang="en-GB" sz="1800" dirty="0"/>
              <a:t>, J</a:t>
            </a:r>
            <a:r>
              <a:rPr lang="en-GB" sz="1800" dirty="0" smtClean="0"/>
              <a:t>. L</a:t>
            </a:r>
            <a:r>
              <a:rPr lang="en-GB" sz="1800" dirty="0"/>
              <a:t>. (</a:t>
            </a:r>
            <a:r>
              <a:rPr lang="en-GB" sz="1800" dirty="0" smtClean="0"/>
              <a:t>1999) </a:t>
            </a:r>
            <a:r>
              <a:rPr lang="en-GB" sz="1800" i="1" dirty="0"/>
              <a:t>How to think about statistics</a:t>
            </a:r>
            <a:r>
              <a:rPr lang="en-GB" sz="1800" dirty="0"/>
              <a:t>, </a:t>
            </a:r>
            <a:r>
              <a:rPr lang="en-GB" sz="1800" dirty="0" smtClean="0"/>
              <a:t>6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ed., New York: Henry Holt.</a:t>
            </a:r>
            <a:endParaRPr lang="en-GB" sz="1800" dirty="0"/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 err="1" smtClean="0"/>
              <a:t>Rowntree</a:t>
            </a:r>
            <a:r>
              <a:rPr lang="en-GB" sz="1800" dirty="0" smtClean="0"/>
              <a:t>, D. (2000) </a:t>
            </a:r>
            <a:r>
              <a:rPr lang="en-GB" sz="1800" i="1" dirty="0"/>
              <a:t>Statistics without </a:t>
            </a:r>
            <a:r>
              <a:rPr lang="en-GB" sz="1800" i="1" dirty="0" smtClean="0"/>
              <a:t>Tears</a:t>
            </a:r>
            <a:r>
              <a:rPr lang="en-GB" sz="1800" i="1" dirty="0"/>
              <a:t>: An </a:t>
            </a:r>
            <a:r>
              <a:rPr lang="en-GB" sz="1800" i="1" dirty="0" smtClean="0"/>
              <a:t>introduction </a:t>
            </a:r>
            <a:r>
              <a:rPr lang="en-GB" sz="1800" i="1" dirty="0"/>
              <a:t>for </a:t>
            </a:r>
            <a:r>
              <a:rPr lang="en-GB" sz="1800" i="1" dirty="0" smtClean="0"/>
              <a:t>non-mathematicians</a:t>
            </a:r>
            <a:r>
              <a:rPr lang="en-GB" sz="1800" dirty="0" smtClean="0"/>
              <a:t>, New </a:t>
            </a:r>
            <a:r>
              <a:rPr lang="en-GB" sz="1800" dirty="0"/>
              <a:t>ed., </a:t>
            </a:r>
            <a:r>
              <a:rPr lang="en-GB" sz="1800" dirty="0" smtClean="0"/>
              <a:t>London: Penguin.</a:t>
            </a:r>
          </a:p>
          <a:p>
            <a:pPr marL="531813" indent="-5318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1800" dirty="0"/>
              <a:t>Stirling, W. D. (2013) </a:t>
            </a:r>
            <a:r>
              <a:rPr lang="en-GB" sz="1800" i="1" dirty="0"/>
              <a:t>Textbooks for Learning Statistics: Public CAST </a:t>
            </a:r>
            <a:r>
              <a:rPr lang="en-GB" sz="1800" i="1" dirty="0" smtClean="0"/>
              <a:t>e-books</a:t>
            </a:r>
            <a:r>
              <a:rPr lang="en-GB" sz="1800" dirty="0"/>
              <a:t>.</a:t>
            </a:r>
            <a:r>
              <a:rPr lang="en-GB" sz="1800" dirty="0" smtClean="0"/>
              <a:t> </a:t>
            </a:r>
            <a:r>
              <a:rPr lang="en-GB" sz="1800" dirty="0"/>
              <a:t>Available at: </a:t>
            </a:r>
            <a:r>
              <a:rPr lang="en-GB" sz="1800" dirty="0">
                <a:hlinkClick r:id="rId5"/>
              </a:rPr>
              <a:t>http</a:t>
            </a:r>
            <a:r>
              <a:rPr lang="en-GB" sz="1800">
                <a:hlinkClick r:id="rId5"/>
              </a:rPr>
              <a:t>://</a:t>
            </a:r>
            <a:r>
              <a:rPr lang="en-GB" sz="1800" smtClean="0">
                <a:hlinkClick r:id="rId5"/>
              </a:rPr>
              <a:t>cast.massey.ac.nz/collection_public.html</a:t>
            </a:r>
            <a:r>
              <a:rPr lang="en-GB" sz="1800" smtClean="0"/>
              <a:t> </a:t>
            </a:r>
            <a:r>
              <a:rPr lang="en-GB" sz="1800" dirty="0"/>
              <a:t>[Accessed 6/01/14</a:t>
            </a:r>
            <a:r>
              <a:rPr lang="en-GB" sz="1800" dirty="0" smtClean="0"/>
              <a:t>].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8972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105024" y="274638"/>
            <a:ext cx="6581775" cy="1786210"/>
          </a:xfrm>
        </p:spPr>
        <p:txBody>
          <a:bodyPr/>
          <a:lstStyle/>
          <a:p>
            <a:r>
              <a:rPr lang="en-GB" dirty="0" smtClean="0"/>
              <a:t>Activity:</a:t>
            </a:r>
            <a:br>
              <a:rPr lang="en-GB" dirty="0" smtClean="0"/>
            </a:br>
            <a:r>
              <a:rPr lang="en-GB" dirty="0" smtClean="0"/>
              <a:t>What is statistics?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38517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1 minute:</a:t>
            </a:r>
          </a:p>
          <a:p>
            <a:pPr marL="900113" indent="-544513"/>
            <a:r>
              <a:rPr lang="en-GB" dirty="0" smtClean="0"/>
              <a:t>Write down your own definition</a:t>
            </a:r>
          </a:p>
          <a:p>
            <a:pPr>
              <a:buFont typeface="Wingdings" pitchFamily="2" charset="2"/>
              <a:buNone/>
            </a:pPr>
            <a:r>
              <a:rPr lang="en-GB" dirty="0" smtClean="0"/>
              <a:t>2 minutes:</a:t>
            </a:r>
          </a:p>
          <a:p>
            <a:pPr marL="900113" indent="-544513"/>
            <a:r>
              <a:rPr lang="en-GB" dirty="0" smtClean="0"/>
              <a:t>Discuss it with your neighbour and agree on a definition</a:t>
            </a:r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731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55241"/>
            <a:ext cx="8229600" cy="725487"/>
          </a:xfrm>
        </p:spPr>
        <p:txBody>
          <a:bodyPr>
            <a:noAutofit/>
          </a:bodyPr>
          <a:lstStyle/>
          <a:p>
            <a:r>
              <a:rPr lang="en-GB" dirty="0" smtClean="0"/>
              <a:t>What is statistics?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57188" y="1052736"/>
            <a:ext cx="8391275" cy="4536504"/>
          </a:xfrm>
        </p:spPr>
        <p:txBody>
          <a:bodyPr/>
          <a:lstStyle/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en-GB" sz="2800" dirty="0" smtClean="0"/>
              <a:t>The word “statistics” is used in 3 main ways:</a:t>
            </a:r>
          </a:p>
          <a:p>
            <a:pPr marL="450850" indent="-450850">
              <a:lnSpc>
                <a:spcPct val="95000"/>
              </a:lnSpc>
              <a:buFont typeface="Arial Black" pitchFamily="34" charset="0"/>
              <a:buAutoNum type="arabicPeriod"/>
            </a:pPr>
            <a:r>
              <a:rPr lang="en-GB" sz="2800" b="1" dirty="0" smtClean="0"/>
              <a:t>Common meaning</a:t>
            </a:r>
            <a:r>
              <a:rPr lang="en-GB" sz="2800" dirty="0" smtClean="0"/>
              <a:t>: factual information involving numbers. A better word for this is </a:t>
            </a:r>
            <a:r>
              <a:rPr lang="en-GB" sz="2800" b="1" dirty="0" smtClean="0"/>
              <a:t>data</a:t>
            </a:r>
            <a:r>
              <a:rPr lang="en-GB" sz="2800" dirty="0" smtClean="0"/>
              <a:t>.</a:t>
            </a:r>
          </a:p>
          <a:p>
            <a:pPr marL="450850" indent="-450850">
              <a:lnSpc>
                <a:spcPct val="95000"/>
              </a:lnSpc>
              <a:buFont typeface="+mj-lt"/>
              <a:buAutoNum type="arabicPeriod"/>
            </a:pPr>
            <a:r>
              <a:rPr lang="en-GB" sz="2800" b="1" dirty="0" smtClean="0"/>
              <a:t>Precise meaning</a:t>
            </a:r>
            <a:r>
              <a:rPr lang="en-GB" sz="2800" dirty="0" smtClean="0"/>
              <a:t>: </a:t>
            </a:r>
            <a:r>
              <a:rPr lang="en-GB" sz="2800" b="1" dirty="0" smtClean="0"/>
              <a:t>quantities</a:t>
            </a:r>
            <a:r>
              <a:rPr lang="en-GB" sz="2800" dirty="0" smtClean="0"/>
              <a:t> which have been derived from sample data, e.g. the mean (or average) of a data set</a:t>
            </a:r>
          </a:p>
          <a:p>
            <a:pPr marL="450850" indent="-450850">
              <a:lnSpc>
                <a:spcPct val="95000"/>
              </a:lnSpc>
              <a:buFont typeface="+mj-lt"/>
              <a:buAutoNum type="arabicPeriod"/>
            </a:pPr>
            <a:r>
              <a:rPr lang="en-GB" sz="2800" b="1" dirty="0" smtClean="0"/>
              <a:t>Common meaning</a:t>
            </a:r>
            <a:r>
              <a:rPr lang="en-GB" sz="2800" dirty="0" smtClean="0"/>
              <a:t>: an academic subject which involves </a:t>
            </a:r>
            <a:r>
              <a:rPr lang="en-GB" sz="2800" b="1" dirty="0" smtClean="0"/>
              <a:t>reasoning about statistical quantities</a:t>
            </a:r>
          </a:p>
          <a:p>
            <a:pPr marL="450850" indent="-450850">
              <a:lnSpc>
                <a:spcPct val="95000"/>
              </a:lnSpc>
              <a:buFont typeface="Symbol" pitchFamily="18" charset="2"/>
              <a:buChar char="Þ"/>
            </a:pPr>
            <a:r>
              <a:rPr lang="en-GB" sz="2800" dirty="0" smtClean="0">
                <a:solidFill>
                  <a:srgbClr val="FF0000"/>
                </a:solidFill>
              </a:rPr>
              <a:t>In order to use statistics properly you need to be able to </a:t>
            </a:r>
            <a:r>
              <a:rPr lang="en-GB" sz="2800" b="1" dirty="0" smtClean="0">
                <a:solidFill>
                  <a:srgbClr val="FF0000"/>
                </a:solidFill>
              </a:rPr>
              <a:t>think about statistics </a:t>
            </a:r>
            <a:r>
              <a:rPr lang="en-GB" sz="2800" dirty="0" smtClean="0">
                <a:solidFill>
                  <a:srgbClr val="FF0000"/>
                </a:solidFill>
              </a:rPr>
              <a:t>in the right way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8568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The three main areas of the subject of statistics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96464" y="1484784"/>
            <a:ext cx="8352000" cy="4464495"/>
          </a:xfrm>
        </p:spPr>
        <p:txBody>
          <a:bodyPr/>
          <a:lstStyle/>
          <a:p>
            <a:pPr marL="355600" indent="-35560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600" b="1" dirty="0" smtClean="0"/>
              <a:t>Descriptive statistics </a:t>
            </a:r>
            <a:r>
              <a:rPr lang="en-GB" sz="2600" dirty="0" smtClean="0"/>
              <a:t>– describing and summarising data sets using pictures and statistical quantities – see Workshop 3</a:t>
            </a:r>
          </a:p>
          <a:p>
            <a:pPr marL="355600" indent="-35560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600" b="1" dirty="0" smtClean="0"/>
              <a:t>Inferential statistics </a:t>
            </a:r>
            <a:r>
              <a:rPr lang="en-GB" sz="2600" dirty="0" smtClean="0"/>
              <a:t>– analysing data sets and drawing conclusions from them – see Workshops 8 to 12</a:t>
            </a:r>
          </a:p>
          <a:p>
            <a:pPr marL="355600" indent="-35560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600" b="1" dirty="0" smtClean="0"/>
              <a:t>Probability </a:t>
            </a:r>
            <a:r>
              <a:rPr lang="en-GB" sz="2600" dirty="0" smtClean="0"/>
              <a:t>– the study of chance events governed by rules (or laws) – see Workshop 6</a:t>
            </a:r>
          </a:p>
          <a:p>
            <a:pPr marL="0" indent="0" algn="ctr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600" dirty="0" smtClean="0">
                <a:solidFill>
                  <a:srgbClr val="FF0000"/>
                </a:solidFill>
              </a:rPr>
              <a:t>Inferential statistics is based on probability because it often uses </a:t>
            </a:r>
            <a:r>
              <a:rPr lang="en-GB" sz="2600" b="1" dirty="0" smtClean="0">
                <a:solidFill>
                  <a:srgbClr val="FF0000"/>
                </a:solidFill>
              </a:rPr>
              <a:t>random samples </a:t>
            </a:r>
            <a:r>
              <a:rPr lang="en-GB" sz="2600" dirty="0" smtClean="0">
                <a:solidFill>
                  <a:srgbClr val="FF0000"/>
                </a:solidFill>
              </a:rPr>
              <a:t>of data sets drawn from a population (a chance event)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0720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2264" y="260648"/>
            <a:ext cx="8229600" cy="720080"/>
          </a:xfrm>
        </p:spPr>
        <p:txBody>
          <a:bodyPr>
            <a:noAutofit/>
          </a:bodyPr>
          <a:lstStyle/>
          <a:p>
            <a:r>
              <a:rPr lang="en-GB" dirty="0" smtClean="0"/>
              <a:t>What </a:t>
            </a:r>
            <a:r>
              <a:rPr lang="en-GB" dirty="0"/>
              <a:t>is a mean? </a:t>
            </a:r>
            <a:endParaRPr lang="en-GB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613734"/>
              </p:ext>
            </p:extLst>
          </p:nvPr>
        </p:nvGraphicFramePr>
        <p:xfrm>
          <a:off x="3347864" y="1052736"/>
          <a:ext cx="5693602" cy="24258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2740"/>
                <a:gridCol w="1121728"/>
                <a:gridCol w="1847406"/>
                <a:gridCol w="1121728"/>
              </a:tblGrid>
              <a:tr h="404308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Canada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Spain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 Korea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Soviet Union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West Germany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980728"/>
            <a:ext cx="2955600" cy="297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mean of a data set is a measure of its middle value.</a:t>
            </a:r>
          </a:p>
          <a:p>
            <a:pPr>
              <a:lnSpc>
                <a:spcPct val="95000"/>
              </a:lnSpc>
              <a:spcBef>
                <a:spcPts val="600"/>
              </a:spcBef>
              <a:defRPr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number of nuclear power stations in various countries in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1989.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152146"/>
              </p:ext>
            </p:extLst>
          </p:nvPr>
        </p:nvGraphicFramePr>
        <p:xfrm>
          <a:off x="414338" y="4881563"/>
          <a:ext cx="8219713" cy="831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4" imgW="3886200" imgH="393480" progId="Equation.3">
                  <p:embed/>
                </p:oleObj>
              </mc:Choice>
              <mc:Fallback>
                <p:oleObj name="Equation" r:id="rId4" imgW="3886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4881563"/>
                        <a:ext cx="8219713" cy="8315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3894147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calculate the mean, add all the data values together and divide by the number of values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3116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/>
          <a:lstStyle/>
          <a:p>
            <a:r>
              <a:rPr lang="en-GB" dirty="0" smtClean="0"/>
              <a:t>Data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352000" cy="5328592"/>
          </a:xfrm>
        </p:spPr>
        <p:txBody>
          <a:bodyPr>
            <a:normAutofit/>
          </a:bodyPr>
          <a:lstStyle/>
          <a:p>
            <a:pPr marL="0" indent="0">
              <a:lnSpc>
                <a:spcPct val="105000"/>
              </a:lnSpc>
              <a:spcBef>
                <a:spcPts val="600"/>
              </a:spcBef>
              <a:buNone/>
            </a:pPr>
            <a:r>
              <a:rPr lang="en-GB" sz="2600" dirty="0" smtClean="0"/>
              <a:t>In statistics it is vital to understand what types of data you are working with.</a:t>
            </a:r>
          </a:p>
          <a:p>
            <a:pPr marL="0" indent="0">
              <a:lnSpc>
                <a:spcPct val="105000"/>
              </a:lnSpc>
              <a:spcBef>
                <a:spcPts val="600"/>
              </a:spcBef>
              <a:buNone/>
            </a:pPr>
            <a:r>
              <a:rPr lang="en-GB" sz="2600" dirty="0" smtClean="0"/>
              <a:t>There are three main types: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600" b="1" dirty="0" smtClean="0"/>
              <a:t>Nominal</a:t>
            </a:r>
            <a:r>
              <a:rPr lang="en-GB" sz="2600" dirty="0" smtClean="0"/>
              <a:t> – </a:t>
            </a:r>
            <a:r>
              <a:rPr lang="en-GB" sz="2600" b="1" dirty="0" smtClean="0"/>
              <a:t>categories</a:t>
            </a:r>
            <a:r>
              <a:rPr lang="en-GB" sz="2600" dirty="0" smtClean="0"/>
              <a:t> that do not have a natural order, e.g. gender, eye colour, types of building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600" b="1" dirty="0" smtClean="0"/>
              <a:t>Ordinal</a:t>
            </a:r>
            <a:r>
              <a:rPr lang="en-GB" sz="2600" dirty="0" smtClean="0"/>
              <a:t> – </a:t>
            </a:r>
            <a:r>
              <a:rPr lang="en-GB" sz="2600" b="1" dirty="0" smtClean="0"/>
              <a:t>categories</a:t>
            </a:r>
            <a:r>
              <a:rPr lang="en-GB" sz="2600" dirty="0" smtClean="0"/>
              <a:t> which have a natural order but are not numerical, e.g. </a:t>
            </a:r>
            <a:r>
              <a:rPr lang="en-GB" sz="2600" dirty="0" err="1" smtClean="0"/>
              <a:t>Likert</a:t>
            </a:r>
            <a:r>
              <a:rPr lang="en-GB" sz="2600" dirty="0" smtClean="0"/>
              <a:t> scales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600" b="1" dirty="0" smtClean="0"/>
              <a:t>Scale/continuous</a:t>
            </a:r>
            <a:r>
              <a:rPr lang="en-GB" sz="2600" dirty="0" smtClean="0"/>
              <a:t> – numerical data ordered against a constant scale, </a:t>
            </a:r>
            <a:r>
              <a:rPr lang="en-GB" sz="2400" dirty="0" smtClean="0"/>
              <a:t>e.g. date, temperature, length, weight, frequency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9485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4104455" cy="3384376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Activity:</a:t>
            </a:r>
            <a:br>
              <a:rPr lang="en-GB" sz="3200" dirty="0" smtClean="0"/>
            </a:br>
            <a:r>
              <a:rPr lang="en-GB" sz="3200" dirty="0" err="1" smtClean="0"/>
              <a:t>CensusAtSchool</a:t>
            </a:r>
            <a:r>
              <a:rPr lang="en-GB" sz="3200" dirty="0" smtClean="0"/>
              <a:t> Phase 6 Questionnaire</a:t>
            </a:r>
            <a:br>
              <a:rPr lang="en-GB" sz="3200" dirty="0" smtClean="0"/>
            </a:br>
            <a:r>
              <a:rPr lang="en-GB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Available 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from: 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n-GB" sz="27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www.censusatschool.org.uk/images/phases/phase6-questionnaire.pdf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085184"/>
            <a:ext cx="4320480" cy="8878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Discuss with your neighbour the data type of each question</a:t>
            </a:r>
            <a:endParaRPr lang="en-GB" sz="2400" dirty="0"/>
          </a:p>
        </p:txBody>
      </p:sp>
      <p:pic>
        <p:nvPicPr>
          <p:cNvPr id="5" name="Picture 4" descr="MCPE02604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602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0" t="12500" r="27619" b="4963"/>
          <a:stretch/>
        </p:blipFill>
        <p:spPr bwMode="auto">
          <a:xfrm>
            <a:off x="4881086" y="116632"/>
            <a:ext cx="4129316" cy="5904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015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Answers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920246"/>
              </p:ext>
            </p:extLst>
          </p:nvPr>
        </p:nvGraphicFramePr>
        <p:xfrm>
          <a:off x="294326" y="836712"/>
          <a:ext cx="8526146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6355"/>
                <a:gridCol w="2114868"/>
                <a:gridCol w="1316355"/>
                <a:gridCol w="37785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Qn. No.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Qn.</a:t>
                      </a:r>
                      <a:r>
                        <a:rPr lang="en-GB" sz="2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No.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Each: 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 + free text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Ordinal (unsure in middle)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Each: 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 (multi-answer)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 + free text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Each: Ordinal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Each: 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Each: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742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2251</Words>
  <Application>Microsoft Macintosh PowerPoint</Application>
  <PresentationFormat>On-screen Show (4:3)</PresentationFormat>
  <Paragraphs>434</Paragraphs>
  <Slides>28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Office Theme</vt:lpstr>
      <vt:lpstr>Equation</vt:lpstr>
      <vt:lpstr>Graph</vt:lpstr>
      <vt:lpstr>Statistical Methods 1. Introduction</vt:lpstr>
      <vt:lpstr>Summary</vt:lpstr>
      <vt:lpstr>Activity: What is statistics?</vt:lpstr>
      <vt:lpstr>What is statistics?</vt:lpstr>
      <vt:lpstr>The three main areas of the subject of statistics</vt:lpstr>
      <vt:lpstr>What is a mean? </vt:lpstr>
      <vt:lpstr>Data types</vt:lpstr>
      <vt:lpstr>Activity: CensusAtSchool Phase 6 Questionnaire Available from: http://www.censusatschool.org.uk/images/phases/phase6-questionnaire.pdf</vt:lpstr>
      <vt:lpstr>Answers</vt:lpstr>
      <vt:lpstr>The research study process</vt:lpstr>
      <vt:lpstr>Comments on the research study process</vt:lpstr>
      <vt:lpstr>The statistical analysis process</vt:lpstr>
      <vt:lpstr>How statistical analysis can help you</vt:lpstr>
      <vt:lpstr>Basic statistical concepts</vt:lpstr>
      <vt:lpstr>Reliability and validity</vt:lpstr>
      <vt:lpstr>Bias and precision</vt:lpstr>
      <vt:lpstr>Data richness</vt:lpstr>
      <vt:lpstr>Populations and Samples</vt:lpstr>
      <vt:lpstr>Parameters and estimates</vt:lpstr>
      <vt:lpstr>Random selection</vt:lpstr>
      <vt:lpstr>Robustness</vt:lpstr>
      <vt:lpstr>Why is study design important?</vt:lpstr>
      <vt:lpstr>More reasons why good study design is important</vt:lpstr>
      <vt:lpstr>Activity: In-car control panel design</vt:lpstr>
      <vt:lpstr>Study 1</vt:lpstr>
      <vt:lpstr>Study 2</vt:lpstr>
      <vt:lpstr>Recap</vt:lpstr>
      <vt:lpstr>Bibliography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25</cp:revision>
  <dcterms:created xsi:type="dcterms:W3CDTF">2013-10-23T13:04:34Z</dcterms:created>
  <dcterms:modified xsi:type="dcterms:W3CDTF">2014-06-16T10:53:47Z</dcterms:modified>
</cp:coreProperties>
</file>