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6" d="100"/>
          <a:sy n="136" d="100"/>
        </p:scale>
        <p:origin x="-1664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CAFFCF-1A6F-4750-ACA9-39E165BB9A75}" type="datetimeFigureOut">
              <a:rPr lang="en-GB" smtClean="0"/>
              <a:t>18/06/2014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121A99-A93A-4D7B-A457-61E9228373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200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5276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69D90-BAEB-4A95-BC27-91A86CFD8E13}" type="datetime1">
              <a:rPr lang="en-GB" smtClean="0"/>
              <a:t>18/06/2014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641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25084-192F-4862-802E-769C27BBDB14}" type="datetime1">
              <a:rPr lang="en-GB" smtClean="0"/>
              <a:t>18/06/2014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3276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242D9-63F6-49EC-BEF2-27B39F02621B}" type="datetime1">
              <a:rPr lang="en-GB" smtClean="0"/>
              <a:t>18/06/2014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760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C2ACE-B08C-432B-90F0-787A1CCD38C3}" type="datetime1">
              <a:rPr lang="en-GB" smtClean="0"/>
              <a:t>18/06/2014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69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71874-DF39-4C2E-A080-F4879A3754EF}" type="datetime1">
              <a:rPr lang="en-GB" smtClean="0"/>
              <a:t>18/06/2014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488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AE13C-1FDF-46D6-BA0C-0CF8DC3DF2FC}" type="datetime1">
              <a:rPr lang="en-GB" smtClean="0"/>
              <a:t>18/06/2014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4649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31883-A96A-44D5-B9FC-CE19D431AB5C}" type="datetime1">
              <a:rPr lang="en-GB" smtClean="0"/>
              <a:t>18/06/2014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0861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4F50A-15A2-42B2-A35B-FDB94E65555A}" type="datetime1">
              <a:rPr lang="en-GB" smtClean="0"/>
              <a:t>18/06/2014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233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C5710-F28D-4534-A57B-BEE09E2F821C}" type="datetime1">
              <a:rPr lang="en-GB" smtClean="0"/>
              <a:t>18/06/2014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author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661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0F774-7D4D-45C4-8F1F-D26225330C57}" type="datetime1">
              <a:rPr lang="en-GB" smtClean="0"/>
              <a:t>18/06/2014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736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04DB1-BD31-4226-995E-D010C07A26A6}" type="datetime1">
              <a:rPr lang="en-GB" smtClean="0"/>
              <a:t>18/06/2014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244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092FE-9BB1-43B0-95B5-8CC5C89352CB}" type="datetime1">
              <a:rPr lang="en-GB" smtClean="0"/>
              <a:t>18/06/2014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5612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 Black" panose="020B0A04020102020204" pitchFamily="34" charset="0"/>
          <a:ea typeface="+mj-ea"/>
          <a:cs typeface="+mj-cs"/>
        </a:defRPr>
      </a:lvl1pPr>
    </p:titleStyle>
    <p:bodyStyle>
      <a:lvl1pPr marL="447675" indent="-447675" algn="l" defTabSz="914400" rtl="0" eaLnBrk="1" latinLnBrk="0" hangingPunct="1">
        <a:spcBef>
          <a:spcPts val="600"/>
        </a:spcBef>
        <a:buFont typeface="Wingdings" panose="05000000000000000000" pitchFamily="2" charset="2"/>
        <a:buChar char="q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895350" indent="-355600" algn="l" defTabSz="914400" rtl="0" eaLnBrk="1" latinLnBrk="0" hangingPunct="1">
        <a:spcBef>
          <a:spcPts val="600"/>
        </a:spcBef>
        <a:buFont typeface="Wingdings" panose="05000000000000000000" pitchFamily="2" charset="2"/>
        <a:buChar char="Ø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ts val="6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ts val="6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ts val="6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jpeg"/><Relationship Id="rId5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rds-eastmidlands.nihr.ac.uk/resources/doc_download/9-sampling-and-sample-size-calculation.html" TargetMode="External"/><Relationship Id="rId4" Type="http://schemas.openxmlformats.org/officeDocument/2006/relationships/hyperlink" Target="http://www.psycho.uni-duesseldorf.de/abteilungen/aap/gpower3/" TargetMode="External"/><Relationship Id="rId5" Type="http://schemas.openxmlformats.org/officeDocument/2006/relationships/hyperlink" Target="http://www.statstutor.ac.uk/resources/uploaded/sample-size.pdf" TargetMode="External"/><Relationship Id="rId6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biomath.info/power/index.ht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2.jpe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biomath.info/power/ttest.htm" TargetMode="External"/><Relationship Id="rId3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90357" y="2132856"/>
            <a:ext cx="8208912" cy="2232248"/>
          </a:xfrm>
        </p:spPr>
        <p:txBody>
          <a:bodyPr>
            <a:noAutofit/>
          </a:bodyPr>
          <a:lstStyle/>
          <a:p>
            <a:r>
              <a:rPr lang="en-US" sz="4800" dirty="0" smtClean="0"/>
              <a:t>Statistical Methods</a:t>
            </a:r>
            <a:r>
              <a:rPr lang="en-US" sz="4800" dirty="0"/>
              <a:t/>
            </a:r>
            <a:br>
              <a:rPr lang="en-US" sz="4800" dirty="0"/>
            </a:br>
            <a:r>
              <a:rPr lang="en-US" sz="4800" dirty="0" smtClean="0"/>
              <a:t>14 Sample Size Calculations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4964916"/>
            <a:ext cx="2457450" cy="933450"/>
          </a:xfrm>
          <a:prstGeom prst="rect">
            <a:avLst/>
          </a:prstGeom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88658" y="4953942"/>
            <a:ext cx="60835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Based on materials provided by Coventry University and Loughborough University under a National HE STEM Programme Practice Transfer Adopters grant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624" y="358541"/>
            <a:ext cx="2147427" cy="83459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55576" y="1052736"/>
            <a:ext cx="787847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latin typeface="Gill Sans MT" panose="020B0502020104020203" pitchFamily="34" charset="0"/>
              </a:rPr>
              <a:t>community project</a:t>
            </a:r>
          </a:p>
          <a:p>
            <a:pPr algn="r"/>
            <a:r>
              <a:rPr lang="en-GB" sz="1600" dirty="0">
                <a:latin typeface="Gill Sans MT" panose="020B0502020104020203" pitchFamily="34" charset="0"/>
              </a:rPr>
              <a:t>encouraging academics to share statistics support resources</a:t>
            </a:r>
          </a:p>
          <a:p>
            <a:pPr algn="r"/>
            <a:r>
              <a:rPr lang="en-GB" sz="1200" dirty="0">
                <a:latin typeface="Gill Sans MT" panose="020B0502020104020203" pitchFamily="34" charset="0"/>
              </a:rPr>
              <a:t>All </a:t>
            </a:r>
            <a:r>
              <a:rPr lang="en-GB" sz="1200" dirty="0" err="1">
                <a:latin typeface="Gill Sans MT" panose="020B0502020104020203" pitchFamily="34" charset="0"/>
              </a:rPr>
              <a:t>stcp</a:t>
            </a:r>
            <a:r>
              <a:rPr lang="en-GB" sz="1200" dirty="0">
                <a:latin typeface="Gill Sans MT" panose="020B0502020104020203" pitchFamily="34" charset="0"/>
              </a:rPr>
              <a:t> resources are released under a Creative Commons </a:t>
            </a:r>
            <a:r>
              <a:rPr lang="en-GB" sz="1200" dirty="0" smtClean="0">
                <a:latin typeface="Gill Sans MT" panose="020B0502020104020203" pitchFamily="34" charset="0"/>
              </a:rPr>
              <a:t>licence</a:t>
            </a:r>
            <a:endParaRPr lang="en-GB" sz="1200" dirty="0">
              <a:latin typeface="Gill Sans MT" panose="020B0502020104020203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47664" y="6320353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78187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76064"/>
          </a:xfrm>
        </p:spPr>
        <p:txBody>
          <a:bodyPr>
            <a:noAutofit/>
          </a:bodyPr>
          <a:lstStyle/>
          <a:p>
            <a:r>
              <a:rPr lang="en-GB" sz="4000" dirty="0" smtClean="0"/>
              <a:t>Bibliography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836712"/>
            <a:ext cx="8568000" cy="5256584"/>
          </a:xfrm>
        </p:spPr>
        <p:txBody>
          <a:bodyPr>
            <a:normAutofit fontScale="92500" lnSpcReduction="20000"/>
          </a:bodyPr>
          <a:lstStyle/>
          <a:p>
            <a:pPr marL="715963" indent="-715963">
              <a:spcBef>
                <a:spcPts val="500"/>
              </a:spcBef>
              <a:buNone/>
            </a:pPr>
            <a:r>
              <a:rPr lang="en-GB" sz="2400" dirty="0"/>
              <a:t>Cohen, J. (1988) </a:t>
            </a:r>
            <a:r>
              <a:rPr lang="en-GB" sz="2400" i="1" dirty="0"/>
              <a:t>Statistical Power Analysis for the </a:t>
            </a:r>
            <a:r>
              <a:rPr lang="en-GB" sz="2400" i="1" dirty="0" err="1"/>
              <a:t>Behavioral</a:t>
            </a:r>
            <a:r>
              <a:rPr lang="en-GB" sz="2400" i="1" dirty="0"/>
              <a:t> </a:t>
            </a:r>
            <a:r>
              <a:rPr lang="en-GB" sz="2400" i="1" dirty="0" smtClean="0"/>
              <a:t>Sciences</a:t>
            </a:r>
            <a:r>
              <a:rPr lang="en-GB" sz="2400" dirty="0" smtClean="0"/>
              <a:t>, </a:t>
            </a:r>
            <a:r>
              <a:rPr lang="en-GB" sz="2400" dirty="0"/>
              <a:t>2</a:t>
            </a:r>
            <a:r>
              <a:rPr lang="en-GB" sz="2400" baseline="30000" dirty="0"/>
              <a:t>nd</a:t>
            </a:r>
            <a:r>
              <a:rPr lang="en-GB" sz="2400" dirty="0"/>
              <a:t> ed. New York: Lawrence </a:t>
            </a:r>
            <a:r>
              <a:rPr lang="en-GB" sz="2400" dirty="0" smtClean="0"/>
              <a:t>Erlbaum.</a:t>
            </a:r>
            <a:endParaRPr lang="en-GB" sz="2400" dirty="0"/>
          </a:p>
          <a:p>
            <a:pPr marL="715963" indent="-715963">
              <a:spcBef>
                <a:spcPts val="500"/>
              </a:spcBef>
              <a:buNone/>
            </a:pPr>
            <a:r>
              <a:rPr lang="en-GB" sz="2400" dirty="0" smtClean="0"/>
              <a:t>Columbia </a:t>
            </a:r>
            <a:r>
              <a:rPr lang="en-GB" sz="2400" dirty="0"/>
              <a:t>University Medical </a:t>
            </a:r>
            <a:r>
              <a:rPr lang="en-GB" sz="2400" dirty="0" err="1"/>
              <a:t>Center</a:t>
            </a:r>
            <a:r>
              <a:rPr lang="en-GB" sz="2400" dirty="0"/>
              <a:t> (n. d.) </a:t>
            </a:r>
            <a:r>
              <a:rPr lang="en-GB" sz="2400" i="1" dirty="0"/>
              <a:t>What is your study design?</a:t>
            </a:r>
            <a:r>
              <a:rPr lang="en-GB" sz="2400" dirty="0"/>
              <a:t> Available at: </a:t>
            </a:r>
            <a:r>
              <a:rPr lang="en-GB" sz="2400" dirty="0">
                <a:hlinkClick r:id="rId2"/>
              </a:rPr>
              <a:t>http://www.biomath.info/power/index.htm</a:t>
            </a:r>
            <a:r>
              <a:rPr lang="en-GB" sz="2400" dirty="0"/>
              <a:t> [Accessed 8/01/14].</a:t>
            </a:r>
          </a:p>
          <a:p>
            <a:pPr marL="715963" indent="-715963">
              <a:spcBef>
                <a:spcPts val="500"/>
              </a:spcBef>
              <a:buNone/>
            </a:pPr>
            <a:r>
              <a:rPr lang="en-GB" sz="2400" dirty="0" smtClean="0"/>
              <a:t>Fox, N., </a:t>
            </a:r>
            <a:r>
              <a:rPr lang="en-GB" sz="2400" dirty="0" err="1" smtClean="0"/>
              <a:t>Hunn</a:t>
            </a:r>
            <a:r>
              <a:rPr lang="en-GB" sz="2400" dirty="0" smtClean="0"/>
              <a:t>, A. &amp; </a:t>
            </a:r>
            <a:r>
              <a:rPr lang="en-GB" sz="2400" dirty="0" err="1" smtClean="0"/>
              <a:t>Mathers</a:t>
            </a:r>
            <a:r>
              <a:rPr lang="en-GB" sz="2400" dirty="0" smtClean="0"/>
              <a:t>, N. (2009) </a:t>
            </a:r>
            <a:r>
              <a:rPr lang="en-GB" sz="2400" i="1" dirty="0" smtClean="0"/>
              <a:t>Sampling and sample size calculation</a:t>
            </a:r>
            <a:r>
              <a:rPr lang="en-GB" sz="2400" dirty="0" smtClean="0"/>
              <a:t>. [pdf ]Available at: </a:t>
            </a:r>
            <a:r>
              <a:rPr lang="en-GB" sz="2400" dirty="0" smtClean="0">
                <a:hlinkClick r:id="rId3"/>
              </a:rPr>
              <a:t>http</a:t>
            </a:r>
            <a:r>
              <a:rPr lang="en-GB" sz="2400" dirty="0">
                <a:hlinkClick r:id="rId3"/>
              </a:rPr>
              <a:t>://</a:t>
            </a:r>
            <a:r>
              <a:rPr lang="en-GB" sz="2400" dirty="0" smtClean="0">
                <a:hlinkClick r:id="rId3"/>
              </a:rPr>
              <a:t>rds-eastmidlands.nihr.ac.uk/resources/doc_download/9-sampling-and-sample-size-calculation.html</a:t>
            </a:r>
            <a:r>
              <a:rPr lang="en-GB" sz="2400" dirty="0" smtClean="0"/>
              <a:t> [Accessed 8/01/14].</a:t>
            </a:r>
            <a:endParaRPr lang="en-GB" sz="2400" dirty="0"/>
          </a:p>
          <a:p>
            <a:pPr marL="715963" indent="-715963">
              <a:spcBef>
                <a:spcPts val="500"/>
              </a:spcBef>
              <a:buNone/>
            </a:pPr>
            <a:r>
              <a:rPr lang="en-GB" sz="2400" dirty="0" smtClean="0"/>
              <a:t>Heinrich-Heine-</a:t>
            </a:r>
            <a:r>
              <a:rPr lang="en-GB" sz="2400" dirty="0" err="1" smtClean="0"/>
              <a:t>Universität</a:t>
            </a:r>
            <a:r>
              <a:rPr lang="en-GB" sz="2400" dirty="0" smtClean="0"/>
              <a:t> Düsseldorf (</a:t>
            </a:r>
            <a:r>
              <a:rPr lang="en-GB" sz="2400" dirty="0"/>
              <a:t>2013</a:t>
            </a:r>
            <a:r>
              <a:rPr lang="en-GB" sz="2400" dirty="0" smtClean="0"/>
              <a:t>) </a:t>
            </a:r>
            <a:r>
              <a:rPr lang="en-GB" sz="2400" i="1" dirty="0" smtClean="0"/>
              <a:t>G*Power 3</a:t>
            </a:r>
            <a:r>
              <a:rPr lang="en-GB" sz="2400" dirty="0" smtClean="0"/>
              <a:t>. Available at</a:t>
            </a:r>
            <a:r>
              <a:rPr lang="en-GB" sz="2400" dirty="0"/>
              <a:t>: </a:t>
            </a:r>
            <a:r>
              <a:rPr lang="en-GB" sz="2400" dirty="0">
                <a:hlinkClick r:id="rId4"/>
              </a:rPr>
              <a:t>http://www.psycho.uni-duesseldorf.de/abteilungen/aap/gpower3</a:t>
            </a:r>
            <a:r>
              <a:rPr lang="en-GB" sz="2400" dirty="0" smtClean="0">
                <a:hlinkClick r:id="rId4"/>
              </a:rPr>
              <a:t>/</a:t>
            </a:r>
            <a:r>
              <a:rPr lang="en-GB" sz="2400" dirty="0" smtClean="0"/>
              <a:t> [</a:t>
            </a:r>
            <a:r>
              <a:rPr lang="en-GB" sz="2400" dirty="0"/>
              <a:t>Accessed 8/01/14].</a:t>
            </a:r>
            <a:endParaRPr lang="en-GB" sz="2400" dirty="0" smtClean="0"/>
          </a:p>
          <a:p>
            <a:pPr marL="715963" indent="-715963">
              <a:spcBef>
                <a:spcPts val="500"/>
              </a:spcBef>
              <a:buNone/>
            </a:pPr>
            <a:r>
              <a:rPr lang="en-GB" sz="2400" dirty="0" err="1"/>
              <a:t>statstutor</a:t>
            </a:r>
            <a:r>
              <a:rPr lang="en-GB" sz="2400" dirty="0"/>
              <a:t> (2006) </a:t>
            </a:r>
            <a:r>
              <a:rPr lang="en-GB" sz="2400" i="1" dirty="0"/>
              <a:t>Statistics: An introduction to sample size calculations</a:t>
            </a:r>
            <a:r>
              <a:rPr lang="en-GB" sz="2400" dirty="0"/>
              <a:t>. [pdf] Available at: </a:t>
            </a:r>
            <a:r>
              <a:rPr lang="en-GB" sz="2400" dirty="0">
                <a:hlinkClick r:id="rId5"/>
              </a:rPr>
              <a:t>http://www.statstutor.ac.uk/resources/uploaded/sample-size.pdf</a:t>
            </a:r>
            <a:r>
              <a:rPr lang="en-GB" sz="2400" dirty="0"/>
              <a:t> [Accessed 8/01/14</a:t>
            </a:r>
            <a:r>
              <a:rPr lang="en-GB" sz="2400" dirty="0" smtClean="0"/>
              <a:t>].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20353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358853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6613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GB" sz="4000" dirty="0" smtClean="0"/>
              <a:t>Type II errors and sample size calculations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39612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 smtClean="0"/>
              <a:t>We shall consider:</a:t>
            </a:r>
          </a:p>
          <a:p>
            <a:pPr marL="536575" indent="-536575"/>
            <a:r>
              <a:rPr lang="en-GB" sz="3200" dirty="0" smtClean="0"/>
              <a:t>Things that can go wrong in statistical testing (recap from Workshop 8)</a:t>
            </a:r>
          </a:p>
          <a:p>
            <a:pPr marL="536575" indent="-536575"/>
            <a:r>
              <a:rPr lang="en-GB" sz="3200" dirty="0" smtClean="0"/>
              <a:t>Effect sizes</a:t>
            </a:r>
          </a:p>
          <a:p>
            <a:pPr marL="536575" indent="-536575"/>
            <a:r>
              <a:rPr lang="en-GB" sz="3200" dirty="0" smtClean="0"/>
              <a:t>Statistical power</a:t>
            </a:r>
          </a:p>
          <a:p>
            <a:pPr marL="536575" indent="-536575"/>
            <a:r>
              <a:rPr lang="en-GB" sz="3200" dirty="0" smtClean="0"/>
              <a:t>Power calculations</a:t>
            </a:r>
            <a:endParaRPr lang="en-GB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20353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50546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06090"/>
          </a:xfrm>
        </p:spPr>
        <p:txBody>
          <a:bodyPr/>
          <a:lstStyle/>
          <a:p>
            <a:r>
              <a:rPr lang="en-GB" sz="4000" dirty="0" smtClean="0"/>
              <a:t>Things that can go wrong</a:t>
            </a:r>
            <a:endParaRPr lang="en-GB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0643434"/>
              </p:ext>
            </p:extLst>
          </p:nvPr>
        </p:nvGraphicFramePr>
        <p:xfrm>
          <a:off x="611560" y="908720"/>
          <a:ext cx="8027353" cy="155447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14893"/>
                <a:gridCol w="2856230"/>
                <a:gridCol w="2856230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kumimoji="0" lang="en-GB" sz="28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kumimoji="0" lang="en-GB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really true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kumimoji="0" lang="en-GB" sz="28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kumimoji="0" lang="en-GB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really false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kumimoji="0" lang="en-GB" sz="28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kumimoji="0" lang="en-GB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rejected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Type I error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Correct decision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kumimoji="0" lang="en-GB" sz="28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kumimoji="0" lang="en-GB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accepted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Correct decision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Type II error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11560" y="2492896"/>
            <a:ext cx="8064896" cy="3821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indent="-447675">
              <a:lnSpc>
                <a:spcPct val="93000"/>
              </a:lnSpc>
              <a:spcBef>
                <a:spcPts val="500"/>
              </a:spcBef>
              <a:buFont typeface="Wingdings" pitchFamily="2" charset="2"/>
              <a:buChar char="q"/>
            </a:pP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Type I error is equivalent to </a:t>
            </a:r>
            <a:r>
              <a:rPr lang="en-GB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convicting the innocent</a:t>
            </a:r>
          </a:p>
          <a:p>
            <a:pPr marL="447675" indent="-447675">
              <a:lnSpc>
                <a:spcPct val="93000"/>
              </a:lnSpc>
              <a:spcBef>
                <a:spcPts val="500"/>
              </a:spcBef>
              <a:buFont typeface="Wingdings" pitchFamily="2" charset="2"/>
              <a:buChar char="q"/>
            </a:pP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Type II error is equivalent to </a:t>
            </a:r>
            <a:r>
              <a:rPr lang="en-GB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acquitting the guilty</a:t>
            </a:r>
          </a:p>
          <a:p>
            <a:pPr marL="447675" indent="-447675">
              <a:lnSpc>
                <a:spcPct val="93000"/>
              </a:lnSpc>
              <a:spcBef>
                <a:spcPts val="500"/>
              </a:spcBef>
              <a:buFont typeface="Wingdings" pitchFamily="2" charset="2"/>
              <a:buChar char="q"/>
            </a:pP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Reducing the chance of a Type I error by changing the significance threshold increases the chance of a Type II error</a:t>
            </a:r>
          </a:p>
          <a:p>
            <a:pPr marL="447675" indent="-447675">
              <a:lnSpc>
                <a:spcPct val="93000"/>
              </a:lnSpc>
              <a:spcBef>
                <a:spcPts val="500"/>
              </a:spcBef>
              <a:buFont typeface="Wingdings" pitchFamily="2" charset="2"/>
              <a:buChar char="q"/>
            </a:pP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The best solution is to </a:t>
            </a:r>
            <a:r>
              <a:rPr lang="en-GB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increase the sample size</a:t>
            </a:r>
          </a:p>
          <a:p>
            <a:pPr marL="447675" indent="-447675">
              <a:lnSpc>
                <a:spcPct val="93000"/>
              </a:lnSpc>
              <a:spcBef>
                <a:spcPts val="500"/>
              </a:spcBef>
              <a:buFont typeface="Wingdings" pitchFamily="2" charset="2"/>
              <a:buChar char="q"/>
            </a:pP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power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of a test is </a:t>
            </a:r>
            <a:r>
              <a:rPr lang="en-GB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 – Probability(Type II error)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6320353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08834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2630"/>
            <a:ext cx="8229600" cy="562074"/>
          </a:xfrm>
        </p:spPr>
        <p:txBody>
          <a:bodyPr>
            <a:noAutofit/>
          </a:bodyPr>
          <a:lstStyle/>
          <a:p>
            <a:r>
              <a:rPr lang="en-GB" dirty="0" smtClean="0"/>
              <a:t>Effect sizes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199" y="836712"/>
                <a:ext cx="8229600" cy="3096344"/>
              </a:xfrm>
            </p:spPr>
            <p:txBody>
              <a:bodyPr>
                <a:noAutofit/>
              </a:bodyPr>
              <a:lstStyle/>
              <a:p>
                <a:pPr marL="536575" indent="-536575">
                  <a:lnSpc>
                    <a:spcPct val="95000"/>
                  </a:lnSpc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en-GB" sz="3200" dirty="0" smtClean="0"/>
                  <a:t>Different definitions</a:t>
                </a:r>
              </a:p>
              <a:p>
                <a:pPr marL="536575" indent="-536575">
                  <a:lnSpc>
                    <a:spcPct val="95000"/>
                  </a:lnSpc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en-GB" sz="3200" dirty="0" smtClean="0"/>
                  <a:t>A common one is Cohen’s </a:t>
                </a:r>
                <a:r>
                  <a:rPr lang="en-GB" sz="3200" i="1" dirty="0" smtClean="0"/>
                  <a:t>d</a:t>
                </a:r>
                <a:r>
                  <a:rPr lang="en-GB" sz="3200" dirty="0" smtClean="0"/>
                  <a:t>:</a:t>
                </a:r>
                <a:endParaRPr lang="en-GB" sz="3200" dirty="0"/>
              </a:p>
              <a:p>
                <a:pPr marL="893763" lvl="1">
                  <a:lnSpc>
                    <a:spcPct val="95000"/>
                  </a:lnSpc>
                </a:pPr>
                <a:r>
                  <a:rPr lang="en-GB" sz="2800" dirty="0" smtClean="0"/>
                  <a:t>Given two samples X</a:t>
                </a:r>
                <a:r>
                  <a:rPr lang="en-GB" sz="2800" baseline="-25000" dirty="0" smtClean="0"/>
                  <a:t>1</a:t>
                </a:r>
                <a:r>
                  <a:rPr lang="en-GB" sz="2800" dirty="0" smtClean="0"/>
                  <a:t> and X</a:t>
                </a:r>
                <a:r>
                  <a:rPr lang="en-GB" sz="2800" baseline="-25000" dirty="0" smtClean="0"/>
                  <a:t>2</a:t>
                </a:r>
                <a:r>
                  <a:rPr lang="en-GB" sz="2800" dirty="0" smtClean="0"/>
                  <a:t>, </a:t>
                </a:r>
                <a14:m>
                  <m:oMath xmlns:m="http://schemas.openxmlformats.org/officeDocument/2006/math" xmlns="">
                    <m:r>
                      <a:rPr lang="en-GB" sz="2800" b="0" i="0" smtClean="0">
                        <a:latin typeface="Cambria Math"/>
                      </a:rPr>
                      <m:t> </m:t>
                    </m:r>
                    <m:r>
                      <a:rPr lang="en-GB" sz="2800" b="0" i="1" smtClean="0">
                        <a:latin typeface="Cambria Math"/>
                      </a:rPr>
                      <m:t>𝑑</m:t>
                    </m:r>
                    <m:r>
                      <a:rPr lang="en-GB" sz="2800" b="0" i="1" smtClean="0"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GB" sz="2800" b="0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GB" sz="2800" i="1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sz="28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̅"/>
                                    <m:ctrlPr>
                                      <a:rPr lang="en-GB" sz="2800" i="1"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2800" i="1">
                                        <a:latin typeface="Cambria Math"/>
                                      </a:rPr>
                                      <m:t>𝑋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GB" sz="2800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GB" sz="2800" i="1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GB" sz="28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̅"/>
                                    <m:ctrlPr>
                                      <a:rPr lang="en-GB" sz="2800" i="1"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2800" i="1">
                                        <a:latin typeface="Cambria Math"/>
                                      </a:rPr>
                                      <m:t>𝑋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GB" sz="2800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r>
                              <a:rPr lang="en-GB" sz="2800" i="1">
                                <a:latin typeface="Cambria Math"/>
                              </a:rPr>
                              <m:t>𝑠</m:t>
                            </m:r>
                          </m:den>
                        </m:f>
                      </m:e>
                    </m:d>
                  </m:oMath>
                </a14:m>
                <a:endParaRPr lang="en-GB" sz="2800" dirty="0" smtClean="0"/>
              </a:p>
              <a:p>
                <a:pPr marL="893763" lvl="1">
                  <a:lnSpc>
                    <a:spcPct val="95000"/>
                  </a:lnSpc>
                </a:pPr>
                <a:r>
                  <a:rPr lang="en-GB" sz="2800" dirty="0" smtClean="0"/>
                  <a:t>Where </a:t>
                </a:r>
                <a:r>
                  <a:rPr lang="en-GB" sz="2800" i="1" dirty="0" smtClean="0"/>
                  <a:t>s</a:t>
                </a:r>
                <a:r>
                  <a:rPr lang="en-GB" sz="2800" dirty="0" smtClean="0"/>
                  <a:t> is the standard deviation of the combined sample X</a:t>
                </a:r>
                <a:r>
                  <a:rPr lang="en-GB" sz="2800" baseline="-25000" dirty="0" smtClean="0"/>
                  <a:t>1</a:t>
                </a:r>
                <a:r>
                  <a:rPr lang="en-GB" sz="2800" dirty="0" smtClean="0"/>
                  <a:t> and X</a:t>
                </a:r>
                <a:r>
                  <a:rPr lang="en-GB" sz="2800" baseline="-25000" dirty="0" smtClean="0"/>
                  <a:t>2</a:t>
                </a:r>
              </a:p>
              <a:p>
                <a:pPr marL="893763" lvl="1">
                  <a:lnSpc>
                    <a:spcPct val="95000"/>
                  </a:lnSpc>
                </a:pPr>
                <a:r>
                  <a:rPr lang="en-GB" sz="2800" dirty="0" smtClean="0"/>
                  <a:t>Cohen (1988) classifies </a:t>
                </a:r>
                <a:r>
                  <a:rPr lang="en-GB" sz="2800" i="1" dirty="0" smtClean="0"/>
                  <a:t>d</a:t>
                </a:r>
                <a:r>
                  <a:rPr lang="en-GB" sz="2800" dirty="0" smtClean="0"/>
                  <a:t> as follows:</a:t>
                </a:r>
                <a:endParaRPr lang="en-GB" sz="2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199" y="836712"/>
                <a:ext cx="8229600" cy="3096344"/>
              </a:xfrm>
              <a:blipFill rotWithShape="1">
                <a:blip r:embed="rId2"/>
                <a:stretch>
                  <a:fillRect l="-1630" t="-3346" b="-76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709893"/>
              </p:ext>
            </p:extLst>
          </p:nvPr>
        </p:nvGraphicFramePr>
        <p:xfrm>
          <a:off x="2159731" y="4149080"/>
          <a:ext cx="4824536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48272"/>
                <a:gridCol w="2376264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Effect size</a:t>
                      </a:r>
                      <a:endParaRPr lang="en-GB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Interpretation</a:t>
                      </a:r>
                      <a:endParaRPr lang="en-GB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 to 0.3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Small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About 0.5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Medium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 and above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Large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6320353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37773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en-GB" dirty="0" smtClean="0"/>
              <a:t>Example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1052736"/>
                <a:ext cx="8229600" cy="4537298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GB" dirty="0" smtClean="0"/>
                  <a:t>For the Pulse data set:</a:t>
                </a:r>
              </a:p>
              <a:p>
                <a:pPr marL="447675" indent="-447675"/>
                <a:r>
                  <a:rPr lang="en-GB" sz="2800" dirty="0" smtClean="0"/>
                  <a:t>X</a:t>
                </a:r>
                <a:r>
                  <a:rPr lang="en-GB" sz="2800" baseline="-25000" dirty="0" smtClean="0"/>
                  <a:t>1</a:t>
                </a:r>
                <a:r>
                  <a:rPr lang="en-GB" sz="2800" dirty="0" smtClean="0"/>
                  <a:t> = Initial pulse for non/not regular smokers</a:t>
                </a:r>
              </a:p>
              <a:p>
                <a:pPr marL="447675" indent="-447675"/>
                <a:r>
                  <a:rPr lang="en-GB" sz="2800" dirty="0" smtClean="0"/>
                  <a:t>X</a:t>
                </a:r>
                <a:r>
                  <a:rPr lang="en-GB" sz="2800" baseline="-25000" dirty="0" smtClean="0"/>
                  <a:t>2</a:t>
                </a:r>
                <a:r>
                  <a:rPr lang="en-GB" sz="2800" dirty="0" smtClean="0"/>
                  <a:t> = Initial pulse for regular smokers</a:t>
                </a:r>
              </a:p>
              <a:p>
                <a:pPr marL="447675" indent="-447675"/>
                <a14:m>
                  <m:oMath xmlns:m="http://schemas.openxmlformats.org/officeDocument/2006/math" xmlns="">
                    <m:sSub>
                      <m:sSubPr>
                        <m:ctrlPr>
                          <a:rPr lang="en-GB" sz="2800" i="1" smtClean="0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GB" sz="28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GB" sz="2800" b="0" i="1" smtClean="0">
                                <a:latin typeface="Cambria Math"/>
                              </a:rPr>
                              <m:t>𝑋</m:t>
                            </m:r>
                          </m:e>
                        </m:acc>
                      </m:e>
                      <m:sub>
                        <m:r>
                          <a:rPr lang="en-GB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GB" sz="2800" b="0" i="1" smtClean="0">
                        <a:latin typeface="Cambria Math"/>
                      </a:rPr>
                      <m:t>=</m:t>
                    </m:r>
                    <m:r>
                      <a:rPr lang="en-GB" sz="2800" b="0" i="0" smtClean="0">
                        <a:latin typeface="Cambria Math"/>
                      </a:rPr>
                      <m:t>71.94</m:t>
                    </m:r>
                  </m:oMath>
                </a14:m>
                <a:endParaRPr lang="en-GB" sz="2800" b="0" dirty="0" smtClean="0"/>
              </a:p>
              <a:p>
                <a:pPr marL="447675" indent="-447675"/>
                <a14:m>
                  <m:oMath xmlns:m="http://schemas.openxmlformats.org/officeDocument/2006/math" xmlns="">
                    <m:sSub>
                      <m:sSubPr>
                        <m:ctrlPr>
                          <a:rPr lang="en-GB" sz="2800" i="1" smtClean="0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GB" sz="28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GB" sz="2800" b="0" i="1" smtClean="0">
                                <a:latin typeface="Cambria Math"/>
                              </a:rPr>
                              <m:t>𝑋</m:t>
                            </m:r>
                          </m:e>
                        </m:acc>
                      </m:e>
                      <m:sub>
                        <m:r>
                          <a:rPr lang="en-GB" sz="28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GB" sz="2800" b="0" i="1" smtClean="0">
                        <a:latin typeface="Cambria Math"/>
                      </a:rPr>
                      <m:t>=76.00</m:t>
                    </m:r>
                  </m:oMath>
                </a14:m>
                <a:endParaRPr lang="en-GB" sz="2800" b="0" dirty="0" smtClean="0"/>
              </a:p>
              <a:p>
                <a:pPr marL="447675" indent="-447675"/>
                <a:r>
                  <a:rPr lang="en-GB" sz="2800" i="1" dirty="0" smtClean="0"/>
                  <a:t>s</a:t>
                </a:r>
                <a:r>
                  <a:rPr lang="en-GB" sz="2800" dirty="0" smtClean="0"/>
                  <a:t> = 10.75</a:t>
                </a:r>
              </a:p>
              <a:p>
                <a:pPr marL="447675" indent="-447675"/>
                <a:r>
                  <a:rPr lang="en-GB" sz="2800" i="1" dirty="0"/>
                  <a:t>d</a:t>
                </a:r>
                <a:r>
                  <a:rPr lang="en-GB" sz="2800" dirty="0" smtClean="0"/>
                  <a:t> = 0.378</a:t>
                </a:r>
              </a:p>
              <a:p>
                <a:pPr marL="447675" indent="-447675"/>
                <a:r>
                  <a:rPr lang="en-GB" sz="2800" dirty="0" smtClean="0"/>
                  <a:t>So the effect size of smoking on pulse for the samples is “small to medium”</a:t>
                </a:r>
                <a:endParaRPr lang="en-GB" sz="2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1052736"/>
                <a:ext cx="8229600" cy="4537298"/>
              </a:xfrm>
              <a:blipFill rotWithShape="1">
                <a:blip r:embed="rId2"/>
                <a:stretch>
                  <a:fillRect l="-1926" t="-1747" b="-49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20353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37750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Statistical power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91264" cy="5040560"/>
          </a:xfrm>
        </p:spPr>
        <p:txBody>
          <a:bodyPr>
            <a:normAutofit/>
          </a:bodyPr>
          <a:lstStyle/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600" dirty="0" smtClean="0"/>
              <a:t>Just as there is a standard level of statistical significance (</a:t>
            </a:r>
            <a:r>
              <a:rPr lang="en-GB" sz="2600" dirty="0" smtClean="0">
                <a:sym typeface="Symbol"/>
              </a:rPr>
              <a:t></a:t>
            </a:r>
            <a:r>
              <a:rPr lang="en-GB" sz="2600" dirty="0" smtClean="0"/>
              <a:t>) of 0.05 to reduce the possibility of Type I errors there is also a recommended minimum value for the power of statistical test of </a:t>
            </a:r>
            <a:r>
              <a:rPr lang="en-GB" sz="2600" b="1" dirty="0" smtClean="0"/>
              <a:t>0.8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600" dirty="0" smtClean="0"/>
              <a:t>This means the cut-off value for the probability of a Type II error (</a:t>
            </a:r>
            <a:r>
              <a:rPr lang="en-GB" sz="2600" dirty="0" smtClean="0">
                <a:sym typeface="Symbol"/>
              </a:rPr>
              <a:t></a:t>
            </a:r>
            <a:r>
              <a:rPr lang="en-GB" sz="2600" dirty="0" smtClean="0"/>
              <a:t>) is </a:t>
            </a:r>
            <a:r>
              <a:rPr lang="en-GB" sz="2600" b="1" dirty="0" smtClean="0"/>
              <a:t>0.2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600" dirty="0" smtClean="0"/>
              <a:t>Given </a:t>
            </a:r>
            <a:r>
              <a:rPr lang="en-GB" sz="2600" dirty="0">
                <a:sym typeface="Symbol"/>
              </a:rPr>
              <a:t> </a:t>
            </a:r>
            <a:r>
              <a:rPr lang="en-GB" sz="2600" dirty="0" smtClean="0">
                <a:sym typeface="Symbol"/>
              </a:rPr>
              <a:t>and an estimate of the effect size (</a:t>
            </a:r>
            <a:r>
              <a:rPr lang="en-GB" sz="2600" i="1" dirty="0" smtClean="0">
                <a:sym typeface="Symbol"/>
              </a:rPr>
              <a:t>d</a:t>
            </a:r>
            <a:r>
              <a:rPr lang="en-GB" sz="2600" dirty="0" smtClean="0">
                <a:sym typeface="Symbol"/>
              </a:rPr>
              <a:t>) </a:t>
            </a:r>
            <a:r>
              <a:rPr lang="en-GB" sz="2600" dirty="0" smtClean="0"/>
              <a:t>the minimum sample size(s) required to achieve a given power level (1-</a:t>
            </a:r>
            <a:r>
              <a:rPr lang="en-GB" sz="2600" dirty="0" smtClean="0">
                <a:sym typeface="Symbol"/>
              </a:rPr>
              <a:t>) </a:t>
            </a:r>
            <a:r>
              <a:rPr lang="en-GB" sz="2600" dirty="0" smtClean="0"/>
              <a:t>can be calculated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600" b="1" dirty="0" smtClean="0"/>
              <a:t>Note</a:t>
            </a:r>
            <a:r>
              <a:rPr lang="en-GB" sz="2600" dirty="0" smtClean="0"/>
              <a:t>: The effect size must be estimated </a:t>
            </a:r>
            <a:r>
              <a:rPr lang="en-GB" sz="2600" b="1" dirty="0" smtClean="0"/>
              <a:t>before</a:t>
            </a:r>
            <a:r>
              <a:rPr lang="en-GB" sz="2600" dirty="0" smtClean="0"/>
              <a:t> the experiment, e.g. from prior research, and not based on the data</a:t>
            </a:r>
            <a:endParaRPr lang="en-GB" sz="2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20353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92201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603" y="116632"/>
            <a:ext cx="8575877" cy="706090"/>
          </a:xfrm>
        </p:spPr>
        <p:txBody>
          <a:bodyPr/>
          <a:lstStyle/>
          <a:p>
            <a:r>
              <a:rPr lang="en-GB" sz="4000" dirty="0" smtClean="0"/>
              <a:t>Example – normal distribution</a:t>
            </a:r>
            <a:endParaRPr lang="en-GB" sz="40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811" y="1844824"/>
            <a:ext cx="7956000" cy="31739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96977" y="764953"/>
                <a:ext cx="8604000" cy="9079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54013" indent="-354013">
                  <a:spcBef>
                    <a:spcPts val="600"/>
                  </a:spcBef>
                  <a:buFont typeface="Wingdings" pitchFamily="2" charset="2"/>
                  <a:buChar char="q"/>
                </a:pPr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Standard normal distribution (mean 0, standard deviation 1)</a:t>
                </a:r>
              </a:p>
              <a:p>
                <a:pPr marL="354013" indent="-354013">
                  <a:spcBef>
                    <a:spcPts val="600"/>
                  </a:spcBef>
                  <a:buFont typeface="Wingdings" pitchFamily="2" charset="2"/>
                  <a:buChar char="q"/>
                </a:pPr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Estimate of second sample parameter mean</a:t>
                </a:r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  <a:sym typeface="Symbol"/>
                  </a:rPr>
                  <a:t> based on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GB" sz="2400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GB" sz="24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GB" sz="2400" i="1">
                                <a:latin typeface="Cambria Math"/>
                              </a:rPr>
                              <m:t>𝑋</m:t>
                            </m:r>
                          </m:e>
                        </m:acc>
                      </m:e>
                      <m:sub>
                        <m:r>
                          <a:rPr lang="en-GB" sz="2400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en-GB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977" y="764953"/>
                <a:ext cx="8604000" cy="907941"/>
              </a:xfrm>
              <a:prstGeom prst="rect">
                <a:avLst/>
              </a:prstGeom>
              <a:blipFill rotWithShape="1">
                <a:blip r:embed="rId3"/>
                <a:stretch>
                  <a:fillRect l="-992" t="-4698" r="-780" b="-147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/>
          <p:cNvCxnSpPr/>
          <p:nvPr/>
        </p:nvCxnSpPr>
        <p:spPr>
          <a:xfrm>
            <a:off x="4571999" y="1124744"/>
            <a:ext cx="1008113" cy="115212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1982754" y="1672894"/>
            <a:ext cx="1437038" cy="531970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3671820" y="2852936"/>
            <a:ext cx="467972" cy="2690996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699792" y="2852936"/>
            <a:ext cx="1440000" cy="0"/>
          </a:xfrm>
          <a:prstGeom prst="straightConnector1">
            <a:avLst/>
          </a:prstGeom>
          <a:ln w="28575">
            <a:solidFill>
              <a:srgbClr val="0000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69999" y="5085184"/>
                <a:ext cx="8604000" cy="9174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54013" indent="-354013">
                  <a:spcBef>
                    <a:spcPts val="600"/>
                  </a:spcBef>
                  <a:buFont typeface="Wingdings" pitchFamily="2" charset="2"/>
                  <a:buChar char="q"/>
                </a:pPr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  <a:sym typeface="Symbol"/>
                  </a:rPr>
                  <a:t> = 0.05,  = 0.2</a:t>
                </a:r>
              </a:p>
              <a:p>
                <a:pPr marL="354013" indent="-354013">
                  <a:spcBef>
                    <a:spcPts val="600"/>
                  </a:spcBef>
                  <a:buFont typeface="Wingdings" pitchFamily="2" charset="2"/>
                  <a:buChar char="q"/>
                </a:pPr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  <a:sym typeface="Symbol"/>
                  </a:rPr>
                  <a:t>Standard deviation of estimate is proportional to </a:t>
                </a:r>
                <a14:m>
                  <m:oMath xmlns:m="http://schemas.openxmlformats.org/officeDocument/2006/math" xmlns="">
                    <m:f>
                      <m:fPr>
                        <m:type m:val="lin"/>
                        <m:ctrlPr>
                          <a:rPr lang="en-GB" sz="2400" b="0" i="1" smtClean="0">
                            <a:latin typeface="Cambria Math"/>
                            <a:sym typeface="Symbol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  <a:sym typeface="Symbol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GB" sz="2400" i="1" smtClean="0">
                                <a:latin typeface="Cambria Math"/>
                                <a:sym typeface="Symbol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GB" sz="2400" i="1" smtClean="0">
                                    <a:latin typeface="Cambria Math"/>
                                    <a:sym typeface="Symbol"/>
                                  </a:rPr>
                                </m:ctrlPr>
                              </m:sSubPr>
                              <m:e>
                                <m:r>
                                  <a:rPr lang="en-GB" sz="2400" b="0" i="1" smtClean="0">
                                    <a:latin typeface="Cambria Math"/>
                                    <a:sym typeface="Symbol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GB" sz="2400" b="0" i="1" smtClean="0">
                                    <a:latin typeface="Cambria Math"/>
                                    <a:sym typeface="Symbol"/>
                                  </a:rPr>
                                  <m:t>2</m:t>
                                </m:r>
                              </m:sub>
                            </m:sSub>
                          </m:e>
                        </m:rad>
                      </m:den>
                    </m:f>
                  </m:oMath>
                </a14:m>
                <a:endParaRPr lang="en-GB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999" y="5085184"/>
                <a:ext cx="8604000" cy="917495"/>
              </a:xfrm>
              <a:prstGeom prst="rect">
                <a:avLst/>
              </a:prstGeom>
              <a:blipFill rotWithShape="1">
                <a:blip r:embed="rId5"/>
                <a:stretch>
                  <a:fillRect l="-921" t="-14570" b="-9470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1547664" y="6320353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48169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Sample sizes for t-tests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7618279"/>
              </p:ext>
            </p:extLst>
          </p:nvPr>
        </p:nvGraphicFramePr>
        <p:xfrm>
          <a:off x="683568" y="1625352"/>
          <a:ext cx="7292659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61118"/>
                <a:gridCol w="1030605"/>
                <a:gridCol w="1352868"/>
                <a:gridCol w="1048068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Effect</a:t>
                      </a:r>
                      <a:endParaRPr lang="en-GB" sz="2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Small</a:t>
                      </a:r>
                      <a:endParaRPr lang="en-GB" sz="2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Medium</a:t>
                      </a:r>
                      <a:endParaRPr lang="en-GB" sz="2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Large</a:t>
                      </a:r>
                      <a:endParaRPr lang="en-GB" sz="2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Effect size</a:t>
                      </a:r>
                      <a:endParaRPr lang="en-GB" sz="2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</a:t>
                      </a:r>
                      <a:endParaRPr lang="en-GB" sz="2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</a:t>
                      </a:r>
                      <a:endParaRPr lang="en-GB" sz="2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</a:t>
                      </a:r>
                      <a:endParaRPr lang="en-GB" sz="2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Minimum total sample size</a:t>
                      </a:r>
                      <a:endParaRPr lang="en-GB" sz="2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199</a:t>
                      </a:r>
                      <a:endParaRPr lang="en-GB" sz="2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</a:t>
                      </a:r>
                      <a:endParaRPr lang="en-GB" sz="2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GB" sz="2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3568" y="980728"/>
            <a:ext cx="7488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Paired samples t-test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 = 0.05,  = 0.8: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3798612"/>
              </p:ext>
            </p:extLst>
          </p:nvPr>
        </p:nvGraphicFramePr>
        <p:xfrm>
          <a:off x="683568" y="4217640"/>
          <a:ext cx="8022909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91368"/>
                <a:gridCol w="1030605"/>
                <a:gridCol w="1352868"/>
                <a:gridCol w="1048068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Effect</a:t>
                      </a:r>
                      <a:endParaRPr lang="en-GB" sz="2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Small</a:t>
                      </a:r>
                      <a:endParaRPr lang="en-GB" sz="2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Medium</a:t>
                      </a:r>
                      <a:endParaRPr lang="en-GB" sz="2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Large</a:t>
                      </a:r>
                      <a:endParaRPr lang="en-GB" sz="2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Effect size</a:t>
                      </a:r>
                      <a:endParaRPr lang="en-GB" sz="2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</a:t>
                      </a:r>
                      <a:endParaRPr lang="en-GB" sz="2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</a:t>
                      </a:r>
                      <a:endParaRPr lang="en-GB" sz="2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</a:t>
                      </a:r>
                      <a:endParaRPr lang="en-GB" sz="2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Minimum sample size per group</a:t>
                      </a:r>
                      <a:endParaRPr lang="en-GB" sz="2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392</a:t>
                      </a:r>
                      <a:endParaRPr lang="en-GB" sz="2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64</a:t>
                      </a:r>
                      <a:endParaRPr lang="en-GB" sz="2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  <a:endParaRPr lang="en-GB" sz="2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83568" y="3234613"/>
            <a:ext cx="7773619" cy="911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</a:pPr>
            <a:r>
              <a:rPr lang="en-GB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Independent samples t-test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 = 0.05,  = 0.8, equal sample sizes: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877735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2630"/>
            <a:ext cx="8229600" cy="634082"/>
          </a:xfrm>
        </p:spPr>
        <p:txBody>
          <a:bodyPr>
            <a:noAutofit/>
          </a:bodyPr>
          <a:lstStyle/>
          <a:p>
            <a:r>
              <a:rPr lang="en-GB" sz="4000" dirty="0" smtClean="0"/>
              <a:t>Application – Pulse data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4968552"/>
          </a:xfrm>
        </p:spPr>
        <p:txBody>
          <a:bodyPr/>
          <a:lstStyle/>
          <a:p>
            <a:pPr marL="354013" indent="-354013">
              <a:lnSpc>
                <a:spcPct val="95000"/>
              </a:lnSpc>
              <a:spcBef>
                <a:spcPts val="600"/>
              </a:spcBef>
            </a:pPr>
            <a:r>
              <a:rPr lang="en-GB" sz="2400" i="1" dirty="0"/>
              <a:t>d</a:t>
            </a:r>
            <a:r>
              <a:rPr lang="en-GB" sz="2400" dirty="0" smtClean="0"/>
              <a:t> = 0.378 (from the data)</a:t>
            </a:r>
          </a:p>
          <a:p>
            <a:pPr marL="354013" indent="-354013">
              <a:lnSpc>
                <a:spcPct val="95000"/>
              </a:lnSpc>
              <a:spcBef>
                <a:spcPts val="600"/>
              </a:spcBef>
            </a:pPr>
            <a:r>
              <a:rPr lang="en-GB" sz="2400" dirty="0" smtClean="0"/>
              <a:t>If we had assumed a small effect size we would have needed 392 in each group with equally sized groups</a:t>
            </a:r>
          </a:p>
          <a:p>
            <a:pPr marL="354013" indent="-354013">
              <a:lnSpc>
                <a:spcPct val="95000"/>
              </a:lnSpc>
              <a:spcBef>
                <a:spcPts val="600"/>
              </a:spcBef>
            </a:pPr>
            <a:r>
              <a:rPr lang="en-GB" sz="2400" dirty="0" smtClean="0"/>
              <a:t>If we had assumed a medium effect size we would have needed 64 in each group </a:t>
            </a:r>
            <a:r>
              <a:rPr lang="en-GB" sz="2400" dirty="0"/>
              <a:t>with equally sized groups</a:t>
            </a:r>
            <a:endParaRPr lang="en-GB" sz="2400" dirty="0" smtClean="0"/>
          </a:p>
          <a:p>
            <a:pPr marL="354013" indent="-354013">
              <a:lnSpc>
                <a:spcPct val="95000"/>
              </a:lnSpc>
              <a:spcBef>
                <a:spcPts val="600"/>
              </a:spcBef>
            </a:pPr>
            <a:r>
              <a:rPr lang="en-GB" sz="2400" dirty="0" smtClean="0"/>
              <a:t>As there were 64 in Group 1 and 27 in Group 2 we could have </a:t>
            </a:r>
            <a:r>
              <a:rPr lang="en-GB" sz="2400" dirty="0"/>
              <a:t>used </a:t>
            </a:r>
            <a:r>
              <a:rPr lang="en-GB" sz="2400" dirty="0">
                <a:hlinkClick r:id="rId2"/>
              </a:rPr>
              <a:t>http://</a:t>
            </a:r>
            <a:r>
              <a:rPr lang="en-GB" sz="2400" dirty="0" smtClean="0">
                <a:hlinkClick r:id="rId2"/>
              </a:rPr>
              <a:t>www.biomath.info/power/ttest.htm</a:t>
            </a:r>
            <a:r>
              <a:rPr lang="en-GB" sz="2400" dirty="0" smtClean="0"/>
              <a:t> to estimate the group sizes with this ratio for an effect size of 0.5:</a:t>
            </a:r>
          </a:p>
          <a:p>
            <a:pPr marL="801688" lvl="1" indent="-261938">
              <a:lnSpc>
                <a:spcPct val="95000"/>
              </a:lnSpc>
              <a:spcBef>
                <a:spcPts val="600"/>
              </a:spcBef>
            </a:pPr>
            <a:r>
              <a:rPr lang="en-GB" sz="2000" dirty="0" smtClean="0"/>
              <a:t>Minimum Group 1 size = 105</a:t>
            </a:r>
          </a:p>
          <a:p>
            <a:pPr marL="801688" lvl="1" indent="-261938">
              <a:lnSpc>
                <a:spcPct val="95000"/>
              </a:lnSpc>
              <a:spcBef>
                <a:spcPts val="600"/>
              </a:spcBef>
            </a:pPr>
            <a:r>
              <a:rPr lang="en-GB" sz="2000" dirty="0" smtClean="0"/>
              <a:t>Minimum Group 2 size = 45</a:t>
            </a:r>
          </a:p>
          <a:p>
            <a:pPr marL="354013" indent="-346075">
              <a:lnSpc>
                <a:spcPct val="95000"/>
              </a:lnSpc>
              <a:spcBef>
                <a:spcPts val="600"/>
              </a:spcBef>
            </a:pPr>
            <a:r>
              <a:rPr lang="en-GB" sz="2400" dirty="0" smtClean="0"/>
              <a:t>Clearly there were insufficient sample sizes to reduce the risk of a Type II error to a satisfactory level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20353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49252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</TotalTime>
  <Words>1003</Words>
  <Application>Microsoft Macintosh PowerPoint</Application>
  <PresentationFormat>On-screen Show (4:3)</PresentationFormat>
  <Paragraphs>149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Statistical Methods 14 Sample Size Calculations</vt:lpstr>
      <vt:lpstr>Type II errors and sample size calculations</vt:lpstr>
      <vt:lpstr>Things that can go wrong</vt:lpstr>
      <vt:lpstr>Effect sizes</vt:lpstr>
      <vt:lpstr>Example</vt:lpstr>
      <vt:lpstr>Statistical power</vt:lpstr>
      <vt:lpstr>Example – normal distribution</vt:lpstr>
      <vt:lpstr>Sample sizes for t-tests</vt:lpstr>
      <vt:lpstr>Application – Pulse data</vt:lpstr>
      <vt:lpstr>Bibliography</vt:lpstr>
    </vt:vector>
  </TitlesOfParts>
  <Company>Loughborough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Janette Matthews</dc:creator>
  <cp:lastModifiedBy>Janette Matthews</cp:lastModifiedBy>
  <cp:revision>21</cp:revision>
  <dcterms:created xsi:type="dcterms:W3CDTF">2013-10-23T13:04:34Z</dcterms:created>
  <dcterms:modified xsi:type="dcterms:W3CDTF">2014-06-18T10:44:55Z</dcterms:modified>
</cp:coreProperties>
</file>