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5"/>
  </p:notesMasterIdLst>
  <p:sldIdLst>
    <p:sldId id="258" r:id="rId2"/>
    <p:sldId id="260" r:id="rId3"/>
    <p:sldId id="311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18/06/2014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D60B582-9C95-46BE-B29E-7606B133D893}" type="slidenum">
              <a:rPr lang="en-GB" sz="1200" smtClean="0"/>
              <a:pPr eaLnBrk="1" hangingPunct="1"/>
              <a:t>38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70FACB0-6857-4AB0-BAFA-CE351D99F31B}" type="slidenum">
              <a:rPr lang="en-GB" sz="1200" smtClean="0"/>
              <a:pPr eaLnBrk="1" hangingPunct="1"/>
              <a:t>40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CDC2F89-564B-486F-96C2-CCBF26289510}" type="slidenum">
              <a:rPr lang="en-GB" sz="1200" smtClean="0"/>
              <a:pPr eaLnBrk="1" hangingPunct="1"/>
              <a:t>41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1F17C9D-87FA-4865-A63B-E700FF04282B}" type="slidenum">
              <a:rPr lang="en-GB" sz="1200" smtClean="0"/>
              <a:pPr eaLnBrk="1" hangingPunct="1"/>
              <a:t>42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2003B4C-943D-4273-91CE-C29DF046B8E9}" type="slidenum">
              <a:rPr lang="en-GB" sz="1200" smtClean="0"/>
              <a:pPr eaLnBrk="1" hangingPunct="1"/>
              <a:t>43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19A010B-A4AD-438C-9A92-A539CDAB65F1}" type="slidenum">
              <a:rPr lang="en-GB" sz="1200" smtClean="0"/>
              <a:pPr eaLnBrk="1" hangingPunct="1"/>
              <a:t>48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7D52BBB-9A36-44F6-8E69-11D937CCD82E}" type="slidenum">
              <a:rPr lang="en-GB" sz="1200" smtClean="0"/>
              <a:pPr eaLnBrk="1" hangingPunct="1"/>
              <a:t>49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ABFAF1D1-7E5A-46BA-A080-CBA3332DD799}" type="slidenum">
              <a:rPr lang="en-GB" sz="1200" smtClean="0"/>
              <a:pPr eaLnBrk="1" hangingPunct="1"/>
              <a:t>50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D81F31D-5579-4A1A-B382-2CD73122B3A6}" type="slidenum">
              <a:rPr lang="en-GB" sz="1200" smtClean="0"/>
              <a:pPr eaLnBrk="1" hangingPunct="1"/>
              <a:t>52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18D000E-6449-4CF6-AAE5-6D8CA3151920}" type="slidenum">
              <a:rPr lang="en-GB" sz="1200" smtClean="0"/>
              <a:pPr eaLnBrk="1" hangingPunct="1"/>
              <a:t>53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A81131A4-54FA-4BE3-8C47-7DF60AEB36E3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9FAE3DB-DC1E-47F7-942C-ED928E20486E}" type="slidenum">
              <a:rPr lang="en-GB" sz="1200" smtClean="0"/>
              <a:pPr eaLnBrk="1" hangingPunct="1"/>
              <a:t>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7E0D0D1C-2F22-4817-800F-E6ABCD5299F2}" type="slidenum">
              <a:rPr lang="en-GB" sz="1200" smtClean="0"/>
              <a:pPr eaLnBrk="1" hangingPunct="1"/>
              <a:t>11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5CBCEE5A-B33B-4BC7-A381-5AD9B8E7C46A}" type="slidenum">
              <a:rPr lang="en-GB" sz="1200" smtClean="0"/>
              <a:pPr eaLnBrk="1" hangingPunct="1"/>
              <a:t>15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61963C3-62A6-4D23-80A6-0C9022744022}" type="slidenum">
              <a:rPr lang="en-GB" sz="1200" smtClean="0"/>
              <a:pPr eaLnBrk="1" hangingPunct="1"/>
              <a:t>16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20E3DF5-0D41-4180-B2E5-5C7AAEB4A639}" type="slidenum">
              <a:rPr lang="en-GB" sz="1200" smtClean="0"/>
              <a:pPr eaLnBrk="1" hangingPunct="1"/>
              <a:t>17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FE682CCE-E302-4CC8-A7AD-A3ED0B55234B}" type="slidenum">
              <a:rPr lang="en-GB" sz="1200" smtClean="0"/>
              <a:pPr eaLnBrk="1" hangingPunct="1"/>
              <a:t>18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1815BCF-9390-4187-8A19-ABACCEE838BB}" type="slidenum">
              <a:rPr lang="en-GB" sz="1200" smtClean="0"/>
              <a:pPr eaLnBrk="1" hangingPunct="1"/>
              <a:t>37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18/06/2014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18/06/2014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Relationship Id="rId3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ast.massey.ac.nz/core/index.html?book=general" TargetMode="External"/><Relationship Id="rId4" Type="http://schemas.openxmlformats.org/officeDocument/2006/relationships/image" Target="../media/image5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stutor.ac.uk/topics/regression-and-model-building/multiple-regression/" TargetMode="External"/><Relationship Id="rId4" Type="http://schemas.openxmlformats.org/officeDocument/2006/relationships/hyperlink" Target="http://cast.massey.ac.nz/core/index.html?book=general" TargetMode="Externa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060848"/>
            <a:ext cx="8208912" cy="2664296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US" sz="4600" dirty="0" smtClean="0"/>
              <a:t>Statistical Methods</a:t>
            </a:r>
            <a:r>
              <a:rPr lang="en-US" sz="4600" dirty="0"/>
              <a:t/>
            </a:r>
            <a:br>
              <a:rPr lang="en-US" sz="4600" dirty="0"/>
            </a:br>
            <a:r>
              <a:rPr lang="en-US" sz="4600" dirty="0"/>
              <a:t>12. </a:t>
            </a:r>
            <a:r>
              <a:rPr lang="en-GB" sz="4600" dirty="0"/>
              <a:t>Multiple Linear Regression and Analysis of Covariance</a:t>
            </a:r>
            <a:endParaRPr lang="en-US" sz="4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Step 2: Formulate a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507288" cy="576064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GB" sz="2800" i="1" dirty="0" smtClean="0"/>
              <a:t>Sales</a:t>
            </a:r>
            <a:r>
              <a:rPr lang="en-GB" sz="2800" dirty="0" smtClean="0"/>
              <a:t> = b</a:t>
            </a:r>
            <a:r>
              <a:rPr lang="en-GB" sz="2800" baseline="-25000" dirty="0" smtClean="0"/>
              <a:t>0</a:t>
            </a:r>
            <a:r>
              <a:rPr lang="en-GB" sz="2800" dirty="0" smtClean="0"/>
              <a:t> + b</a:t>
            </a:r>
            <a:r>
              <a:rPr lang="en-GB" sz="2800" baseline="-25000" dirty="0" smtClean="0"/>
              <a:t>1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NoPhoneLines</a:t>
            </a:r>
            <a:r>
              <a:rPr lang="en-GB" sz="2800" dirty="0" smtClean="0"/>
              <a:t> + b</a:t>
            </a:r>
            <a:r>
              <a:rPr lang="en-GB" sz="2800" baseline="-25000" dirty="0" smtClean="0"/>
              <a:t>2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PrintAdvertising</a:t>
            </a:r>
            <a:endParaRPr lang="en-GB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996952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9013" indent="-989013"/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A model is always an approximation to the data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9463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00063" y="116632"/>
            <a:ext cx="8143875" cy="11984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Step 2: Assumptions of Multiple Linear Regression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680520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 observations of the dependent variable are independent, e.g. they are not time or sequence dependent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 independent variables are normally distributed or binary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 dependent variable is normally distributed for each value of each predictor (independent) variable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 variability of the outcome variable is the same for each value of the predictor variable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The dependent variable varies linearly as the independent variables vary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solidFill>
                  <a:srgbClr val="FF0000"/>
                </a:solidFill>
              </a:rPr>
              <a:t>All seem to be OK for our data set (as indicated by the ‘cigar shaped’ scatter plots)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3860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" t="2332"/>
          <a:stretch/>
        </p:blipFill>
        <p:spPr bwMode="auto">
          <a:xfrm>
            <a:off x="2553809" y="2636912"/>
            <a:ext cx="6379525" cy="325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48000" cy="57606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3800" dirty="0" smtClean="0"/>
              <a:t>Step 3: Fit the model to the data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554690" cy="1872208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err="1" smtClean="0"/>
              <a:t>Analyze</a:t>
            </a:r>
            <a:r>
              <a:rPr lang="en-GB" sz="2800" dirty="0" smtClean="0"/>
              <a:t> &gt; Regression &gt; Linear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Add </a:t>
            </a:r>
            <a:r>
              <a:rPr lang="en-GB" sz="2800" i="1" dirty="0" smtClean="0"/>
              <a:t>Sales</a:t>
            </a:r>
            <a:r>
              <a:rPr lang="en-GB" sz="2800" dirty="0" smtClean="0"/>
              <a:t> as the dependent variable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Add </a:t>
            </a:r>
            <a:r>
              <a:rPr lang="en-GB" sz="2800" i="1" dirty="0" err="1" smtClean="0"/>
              <a:t>NoPhoneLines</a:t>
            </a:r>
            <a:r>
              <a:rPr lang="en-GB" sz="2800" dirty="0" smtClean="0"/>
              <a:t> and </a:t>
            </a:r>
            <a:r>
              <a:rPr lang="en-GB" sz="2800" i="1" dirty="0" err="1" smtClean="0"/>
              <a:t>PrintAdvertising</a:t>
            </a:r>
            <a:r>
              <a:rPr lang="en-GB" sz="2800" dirty="0" smtClean="0"/>
              <a:t> as the independent variables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2810369"/>
            <a:ext cx="1800200" cy="18466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Statistics…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and choose Collinearity diagnostics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39752" y="3068960"/>
            <a:ext cx="3168352" cy="43205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339752" y="3717032"/>
            <a:ext cx="5112568" cy="14401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76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507" y="188640"/>
            <a:ext cx="5220000" cy="14053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9205" y="439505"/>
            <a:ext cx="2664296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Adjusted R Square = 0.383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model explains 38.3% of the variation in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Sales</a:t>
            </a:r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88393"/>
            <a:ext cx="7812000" cy="18864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84508" y="1916832"/>
            <a:ext cx="177965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-21366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14497" y="1916832"/>
            <a:ext cx="176202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653.55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3275575" y="2378497"/>
            <a:ext cx="798760" cy="117399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3635608" y="2378497"/>
            <a:ext cx="2459900" cy="1534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15947" y="1916832"/>
            <a:ext cx="15905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1.374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3635608" y="2378497"/>
            <a:ext cx="4375589" cy="1822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</p:cNvCxnSpPr>
          <p:nvPr/>
        </p:nvCxnSpPr>
        <p:spPr>
          <a:xfrm flipV="1">
            <a:off x="2893501" y="1124744"/>
            <a:ext cx="4036731" cy="2842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660232" y="3588692"/>
            <a:ext cx="540000" cy="720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211960" y="4318052"/>
            <a:ext cx="2448272" cy="6951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4764" y="4665614"/>
            <a:ext cx="395719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b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all significantly different from 0</a:t>
            </a:r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452320" y="3741092"/>
            <a:ext cx="1259560" cy="5676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>
            <a:stCxn id="37" idx="0"/>
            <a:endCxn id="35" idx="1"/>
          </p:cNvCxnSpPr>
          <p:nvPr/>
        </p:nvCxnSpPr>
        <p:spPr>
          <a:xfrm flipV="1">
            <a:off x="6948264" y="4024892"/>
            <a:ext cx="504056" cy="7002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60032" y="4725144"/>
            <a:ext cx="4176464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Tolerance coefficients slightly less than 1, VIF slightly more than 1 (see later)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1764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7" grpId="0" animBg="1"/>
      <p:bldP spid="27" grpId="0" animBg="1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Step 4: Fitted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8"/>
            <a:ext cx="6840760" cy="1008112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en-GB" sz="2800" i="1" dirty="0" smtClean="0"/>
              <a:t>Sales</a:t>
            </a:r>
            <a:r>
              <a:rPr lang="en-GB" sz="2800" dirty="0" smtClean="0"/>
              <a:t> = </a:t>
            </a:r>
            <a:r>
              <a:rPr lang="en-GB" sz="2800" dirty="0">
                <a:cs typeface="Times New Roman" pitchFamily="18" charset="0"/>
              </a:rPr>
              <a:t>-21366</a:t>
            </a:r>
            <a:r>
              <a:rPr lang="en-GB" sz="2800" dirty="0" smtClean="0"/>
              <a:t> + </a:t>
            </a:r>
            <a:r>
              <a:rPr lang="en-GB" sz="2800" dirty="0" smtClean="0">
                <a:cs typeface="Times New Roman" pitchFamily="18" charset="0"/>
              </a:rPr>
              <a:t>653.55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NoPhoneLines</a:t>
            </a:r>
            <a:r>
              <a:rPr lang="en-GB" sz="2800" dirty="0" smtClean="0"/>
              <a:t> + </a:t>
            </a:r>
            <a:r>
              <a:rPr lang="en-GB" sz="2800" dirty="0" smtClean="0">
                <a:cs typeface="Times New Roman" pitchFamily="18" charset="0"/>
              </a:rPr>
              <a:t>1.374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PrintAdvertising</a:t>
            </a:r>
            <a:endParaRPr lang="en-GB" sz="2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0082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768127"/>
          </a:xfrm>
        </p:spPr>
        <p:txBody>
          <a:bodyPr/>
          <a:lstStyle/>
          <a:p>
            <a:pPr algn="ctr"/>
            <a:r>
              <a:rPr lang="en-GB" dirty="0" smtClean="0"/>
              <a:t>Multicollinearity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8064896" cy="4896544"/>
          </a:xfrm>
        </p:spPr>
        <p:txBody>
          <a:bodyPr>
            <a:normAutofit fontScale="92500"/>
          </a:bodyPr>
          <a:lstStyle/>
          <a:p>
            <a:pPr marL="357188" indent="-357188">
              <a:tabLst>
                <a:tab pos="357188" algn="l"/>
              </a:tabLst>
            </a:pPr>
            <a:r>
              <a:rPr lang="en-GB" sz="2600" dirty="0" smtClean="0"/>
              <a:t>Multicollinearity means there are high</a:t>
            </a:r>
            <a:r>
              <a:rPr lang="en-GB" sz="2600" dirty="0" smtClean="0">
                <a:sym typeface="Wingdings" pitchFamily="2" charset="2"/>
              </a:rPr>
              <a:t> correlations between the predictor (independent) variables</a:t>
            </a:r>
          </a:p>
          <a:p>
            <a:pPr marL="357188" indent="-357188">
              <a:tabLst>
                <a:tab pos="357188" algn="l"/>
              </a:tabLst>
            </a:pPr>
            <a:r>
              <a:rPr lang="en-GB" sz="2600" dirty="0" smtClean="0"/>
              <a:t>Thus two or more predictor variables carry similar information about the outcome variable</a:t>
            </a:r>
          </a:p>
          <a:p>
            <a:pPr marL="357188" indent="-357188">
              <a:tabLst>
                <a:tab pos="357188" algn="l"/>
              </a:tabLst>
            </a:pPr>
            <a:r>
              <a:rPr lang="en-GB" sz="2600" dirty="0" smtClean="0"/>
              <a:t>With </a:t>
            </a:r>
            <a:r>
              <a:rPr lang="en-GB" sz="2600" dirty="0" err="1" smtClean="0"/>
              <a:t>multicollinearity</a:t>
            </a:r>
            <a:r>
              <a:rPr lang="en-GB" sz="2600" dirty="0" smtClean="0"/>
              <a:t> there is very high uncertainty for the regression coefficients</a:t>
            </a:r>
          </a:p>
          <a:p>
            <a:pPr marL="357188" indent="-357188">
              <a:tabLst>
                <a:tab pos="357188" algn="l"/>
              </a:tabLst>
            </a:pPr>
            <a:r>
              <a:rPr lang="en-GB" sz="2600" dirty="0" smtClean="0"/>
              <a:t>Multicollinearity can be assessed informally by looking at the bivariate correlations between the independent variables (any r &gt; 0.8 indicates a possible problem)</a:t>
            </a:r>
          </a:p>
          <a:p>
            <a:pPr marL="357188" indent="-357188">
              <a:tabLst>
                <a:tab pos="357188" algn="l"/>
              </a:tabLst>
            </a:pPr>
            <a:r>
              <a:rPr lang="en-GB" sz="2600" dirty="0" smtClean="0"/>
              <a:t>There are two formal measures of </a:t>
            </a:r>
            <a:r>
              <a:rPr lang="en-GB" sz="2600" dirty="0" err="1" smtClean="0"/>
              <a:t>multicollinearity</a:t>
            </a:r>
            <a:r>
              <a:rPr lang="en-GB" sz="2600" dirty="0" smtClean="0"/>
              <a:t>:</a:t>
            </a:r>
          </a:p>
          <a:p>
            <a:pPr marL="895350" lvl="1" indent="-354013"/>
            <a:r>
              <a:rPr lang="en-GB" sz="2400" dirty="0" smtClean="0"/>
              <a:t>Variance Inflation Factor (VIF)</a:t>
            </a:r>
          </a:p>
          <a:p>
            <a:pPr marL="895350" lvl="1" indent="-354013"/>
            <a:r>
              <a:rPr lang="en-GB" sz="2400" dirty="0" smtClean="0"/>
              <a:t>Tolerance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8855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57188" y="116632"/>
            <a:ext cx="8358187" cy="694978"/>
          </a:xfrm>
        </p:spPr>
        <p:txBody>
          <a:bodyPr>
            <a:noAutofit/>
          </a:bodyPr>
          <a:lstStyle/>
          <a:p>
            <a:r>
              <a:rPr lang="en-GB" sz="4000" dirty="0"/>
              <a:t>Variance Inflation Factor</a:t>
            </a:r>
            <a:endParaRPr lang="en-GB" sz="4000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136904" cy="5184576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/>
              <a:t>B</a:t>
            </a:r>
            <a:r>
              <a:rPr lang="en-GB" sz="2800" dirty="0" smtClean="0"/>
              <a:t>ased on fitting predictor variables to other predictor variables (i.e. </a:t>
            </a:r>
            <a:r>
              <a:rPr lang="en-GB" sz="2800" i="1" dirty="0" err="1" smtClean="0"/>
              <a:t>NoPhoneLines</a:t>
            </a:r>
            <a:r>
              <a:rPr lang="en-GB" sz="2800" dirty="0" smtClean="0"/>
              <a:t> to </a:t>
            </a:r>
            <a:r>
              <a:rPr lang="en-GB" sz="2800" i="1" dirty="0" err="1" smtClean="0"/>
              <a:t>PrintAdvertising</a:t>
            </a:r>
            <a:r>
              <a:rPr lang="en-GB" sz="2800" dirty="0" smtClean="0"/>
              <a:t> for our example) and calculating R</a:t>
            </a:r>
            <a:r>
              <a:rPr lang="en-GB" sz="2800" baseline="30000" dirty="0" smtClean="0"/>
              <a:t>2</a:t>
            </a:r>
            <a:endParaRPr lang="en-GB" sz="2800" dirty="0" smtClean="0"/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Values of VIF (Variance Inflation Factor):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GB" sz="2400" dirty="0" smtClean="0"/>
              <a:t>VIF &lt; 5: don’t worry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GB" sz="2400" dirty="0" smtClean="0"/>
              <a:t>5 &lt; VIF &lt; 10: </a:t>
            </a:r>
            <a:r>
              <a:rPr lang="en-GB" sz="2400" dirty="0" err="1" smtClean="0"/>
              <a:t>multicollinearity</a:t>
            </a:r>
            <a:r>
              <a:rPr lang="en-GB" sz="2400" dirty="0" smtClean="0"/>
              <a:t> may be a problem, be cautious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en-GB" sz="2400" dirty="0" smtClean="0"/>
              <a:t>VIF &gt; 10: </a:t>
            </a:r>
            <a:r>
              <a:rPr lang="en-GB" sz="2400" dirty="0" err="1" smtClean="0"/>
              <a:t>multicollinearity</a:t>
            </a:r>
            <a:r>
              <a:rPr lang="en-GB" sz="2400" dirty="0" smtClean="0"/>
              <a:t> is definitely a problem and will adversely affect results</a:t>
            </a:r>
          </a:p>
          <a:p>
            <a:pPr marL="447675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GB" sz="2800" dirty="0" smtClean="0"/>
              <a:t>Source: Myers, R. (1990) </a:t>
            </a:r>
            <a:r>
              <a:rPr lang="en-GB" sz="2800" i="1" dirty="0" smtClean="0"/>
              <a:t>Classical and modern regression with applications</a:t>
            </a:r>
            <a:r>
              <a:rPr lang="en-GB" sz="2800" dirty="0" smtClean="0"/>
              <a:t>. 2</a:t>
            </a:r>
            <a:r>
              <a:rPr lang="en-GB" sz="2800" baseline="30000" dirty="0" smtClean="0"/>
              <a:t>nd</a:t>
            </a:r>
            <a:r>
              <a:rPr lang="en-GB" sz="2800" dirty="0" smtClean="0"/>
              <a:t> ed. Boston, MA: Duxbury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en-GB" sz="2800" dirty="0" smtClean="0"/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2564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Tolerance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7772400" cy="4824536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The percentage of the variance in a predictor variable that cannot be explained by the other predictors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In our example the tolerance for each variable was 0.992, meaning 99.2% of the variance in both predictor variables cannot be explained by the other variables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>
                <a:solidFill>
                  <a:srgbClr val="FF0000"/>
                </a:solidFill>
              </a:rPr>
              <a:t>Tolerance is the reciprocal of VIF – so you only need to look at VIF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For our </a:t>
            </a:r>
            <a:r>
              <a:rPr lang="en-GB" sz="2800" dirty="0" smtClean="0"/>
              <a:t>example, </a:t>
            </a:r>
            <a:r>
              <a:rPr lang="en-GB" sz="2800" dirty="0"/>
              <a:t>VIF was 1.009 for both variables so it was not a problem</a:t>
            </a: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710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Multiple Linear Regression with &gt;2 independent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 bwMode="auto">
              <a:xfrm>
                <a:off x="457200" y="1340768"/>
                <a:ext cx="8229600" cy="460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538163" indent="-5381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q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1700" indent="-3635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indent="0">
                  <a:lnSpc>
                    <a:spcPct val="95000"/>
                  </a:lnSpc>
                  <a:buFont typeface="Wingdings" pitchFamily="2" charset="2"/>
                  <a:buNone/>
                </a:pPr>
                <a:r>
                  <a:rPr lang="en-GB" sz="2600" b="1" dirty="0" smtClean="0">
                    <a:cs typeface="Times New Roman" pitchFamily="18" charset="0"/>
                  </a:rPr>
                  <a:t>Model:</a:t>
                </a:r>
              </a:p>
              <a:p>
                <a:pPr marL="0" indent="0">
                  <a:lnSpc>
                    <a:spcPct val="95000"/>
                  </a:lnSpc>
                  <a:buFont typeface="Wingdings" pitchFamily="2" charset="2"/>
                  <a:buNone/>
                </a:pPr>
                <a:r>
                  <a:rPr lang="en-GB" b="1" dirty="0" smtClean="0">
                    <a:cs typeface="Times New Roman" pitchFamily="18" charset="0"/>
                  </a:rPr>
                  <a:t>	</a:t>
                </a:r>
                <a:endParaRPr lang="en-GB" sz="4400" b="1" dirty="0" smtClean="0">
                  <a:cs typeface="Times New Roman" pitchFamily="18" charset="0"/>
                </a:endParaRPr>
              </a:p>
              <a:p>
                <a:pPr marL="0" indent="0">
                  <a:lnSpc>
                    <a:spcPct val="95000"/>
                  </a:lnSpc>
                  <a:buFont typeface="Wingdings" pitchFamily="2" charset="2"/>
                  <a:buNone/>
                </a:pPr>
                <a:r>
                  <a:rPr lang="en-GB" sz="2600" dirty="0" smtClean="0"/>
                  <a:t>Where:</a:t>
                </a:r>
              </a:p>
              <a:p>
                <a:pPr marL="447675" indent="-447675">
                  <a:lnSpc>
                    <a:spcPct val="95000"/>
                  </a:lnSpc>
                </a:pPr>
                <a:r>
                  <a:rPr lang="en-GB" sz="2600" dirty="0" smtClean="0"/>
                  <a:t>y is the dependent variable</a:t>
                </a:r>
              </a:p>
              <a:p>
                <a:pPr marL="447675" indent="-447675">
                  <a:lnSpc>
                    <a:spcPct val="95000"/>
                  </a:lnSpc>
                </a:pPr>
                <a:r>
                  <a:rPr lang="en-GB" sz="2600" dirty="0" smtClean="0"/>
                  <a:t>x</a:t>
                </a:r>
                <a:r>
                  <a:rPr lang="en-GB" sz="2600" baseline="-25000" dirty="0" smtClean="0"/>
                  <a:t>1</a:t>
                </a:r>
                <a:r>
                  <a:rPr lang="en-GB" sz="2600" dirty="0" smtClean="0"/>
                  <a:t>, x</a:t>
                </a:r>
                <a:r>
                  <a:rPr lang="en-GB" sz="2600" baseline="-25000" dirty="0" smtClean="0"/>
                  <a:t>2</a:t>
                </a:r>
                <a:r>
                  <a:rPr lang="en-GB" sz="2600" dirty="0" smtClean="0"/>
                  <a:t>, …, </a:t>
                </a:r>
                <a:r>
                  <a:rPr lang="en-GB" sz="2600" dirty="0" err="1" smtClean="0"/>
                  <a:t>x</a:t>
                </a:r>
                <a:r>
                  <a:rPr lang="en-GB" sz="2600" baseline="-25000" dirty="0" err="1"/>
                  <a:t>m</a:t>
                </a:r>
                <a:r>
                  <a:rPr lang="en-GB" sz="2600" dirty="0" smtClean="0"/>
                  <a:t> are the independent variables</a:t>
                </a:r>
              </a:p>
              <a:p>
                <a:pPr marL="447675" indent="-447675">
                  <a:lnSpc>
                    <a:spcPct val="95000"/>
                  </a:lnSpc>
                </a:pPr>
                <a:r>
                  <a:rPr lang="en-GB" sz="2600" dirty="0" smtClean="0"/>
                  <a:t>b</a:t>
                </a:r>
                <a:r>
                  <a:rPr lang="en-GB" sz="2600" baseline="-25000" dirty="0" smtClean="0"/>
                  <a:t>0</a:t>
                </a:r>
                <a:r>
                  <a:rPr lang="en-GB" sz="2600" dirty="0" smtClean="0"/>
                  <a:t> is the intercept coefficient</a:t>
                </a:r>
              </a:p>
              <a:p>
                <a:pPr marL="447675" indent="-447675">
                  <a:lnSpc>
                    <a:spcPct val="95000"/>
                  </a:lnSpc>
                </a:pPr>
                <a:r>
                  <a:rPr lang="en-GB" sz="2600" dirty="0" smtClean="0"/>
                  <a:t>b</a:t>
                </a:r>
                <a:r>
                  <a:rPr lang="en-GB" sz="2600" baseline="-25000" dirty="0" smtClean="0"/>
                  <a:t>1</a:t>
                </a:r>
                <a:r>
                  <a:rPr lang="en-GB" sz="2600" dirty="0" smtClean="0"/>
                  <a:t>, b</a:t>
                </a:r>
                <a:r>
                  <a:rPr lang="en-GB" sz="2600" baseline="-25000" dirty="0" smtClean="0"/>
                  <a:t>2</a:t>
                </a:r>
                <a:r>
                  <a:rPr lang="en-GB" sz="2600" dirty="0" smtClean="0"/>
                  <a:t>, …, </a:t>
                </a:r>
                <a:r>
                  <a:rPr lang="en-GB" sz="2600" dirty="0" err="1" smtClean="0"/>
                  <a:t>b</a:t>
                </a:r>
                <a:r>
                  <a:rPr lang="en-GB" sz="2600" baseline="-25000" dirty="0" err="1"/>
                  <a:t>m</a:t>
                </a:r>
                <a:r>
                  <a:rPr lang="en-GB" sz="2600" dirty="0" smtClean="0"/>
                  <a:t> are the slope coefficients</a:t>
                </a:r>
              </a:p>
              <a:p>
                <a:pPr marL="0" indent="0">
                  <a:lnSpc>
                    <a:spcPct val="95000"/>
                  </a:lnSpc>
                  <a:buFont typeface="Wingdings" pitchFamily="2" charset="2"/>
                  <a:buNone/>
                </a:pPr>
                <a:r>
                  <a:rPr lang="en-GB" sz="2600" b="1" dirty="0" smtClean="0"/>
                  <a:t>Goal</a:t>
                </a:r>
                <a:r>
                  <a:rPr lang="en-GB" sz="2600" dirty="0" smtClean="0"/>
                  <a:t>: To minimise the sum of the squares of the errors</a:t>
                </a:r>
              </a:p>
              <a:p>
                <a:pPr marL="0" indent="0">
                  <a:lnSpc>
                    <a:spcPct val="95000"/>
                  </a:lnSpc>
                  <a:buNone/>
                </a:pPr>
                <a:r>
                  <a:rPr lang="en-GB" sz="2600" b="1" dirty="0"/>
                  <a:t>Rule of thumb</a:t>
                </a:r>
                <a:r>
                  <a:rPr lang="en-GB" sz="2600" dirty="0"/>
                  <a:t>: For a sample size of n</a:t>
                </a:r>
                <a:r>
                  <a:rPr lang="en-GB" sz="2600" dirty="0" smtClean="0"/>
                  <a:t>, </a:t>
                </a:r>
                <a:r>
                  <a:rPr lang="en-GB" sz="2600" dirty="0"/>
                  <a:t>use no more than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GB" sz="26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GB" sz="2600">
                            <a:latin typeface="Cambria Math"/>
                          </a:rPr>
                          <m:t>n</m:t>
                        </m:r>
                      </m:e>
                    </m:rad>
                  </m:oMath>
                </a14:m>
                <a:r>
                  <a:rPr lang="en-GB" sz="2600" dirty="0">
                    <a:cs typeface="Arial" charset="0"/>
                  </a:rPr>
                  <a:t> independent variables</a:t>
                </a:r>
                <a:endParaRPr lang="en-GB" sz="26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340768"/>
                <a:ext cx="8229600" cy="4608512"/>
              </a:xfrm>
              <a:prstGeom prst="rect">
                <a:avLst/>
              </a:prstGeom>
              <a:blipFill rotWithShape="1">
                <a:blip r:embed="rId3"/>
                <a:stretch>
                  <a:fillRect l="-1259" t="-1720" r="-593" b="-304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763688" y="1700808"/>
            <a:ext cx="535915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800" b="1" dirty="0">
                <a:cs typeface="Times New Roman" pitchFamily="18" charset="0"/>
              </a:rPr>
              <a:t>y = b</a:t>
            </a:r>
            <a:r>
              <a:rPr lang="en-GB" sz="2800" b="1" baseline="-25000" dirty="0">
                <a:cs typeface="Times New Roman" pitchFamily="18" charset="0"/>
              </a:rPr>
              <a:t>0</a:t>
            </a:r>
            <a:r>
              <a:rPr lang="en-GB" sz="2800" b="1" dirty="0">
                <a:cs typeface="Times New Roman" pitchFamily="18" charset="0"/>
              </a:rPr>
              <a:t> + </a:t>
            </a:r>
            <a:r>
              <a:rPr lang="en-GB" sz="2800" b="1" dirty="0" smtClean="0">
                <a:cs typeface="Times New Roman" pitchFamily="18" charset="0"/>
              </a:rPr>
              <a:t>b</a:t>
            </a:r>
            <a:r>
              <a:rPr lang="en-GB" sz="2800" b="1" baseline="-25000" dirty="0" smtClean="0">
                <a:cs typeface="Times New Roman" pitchFamily="18" charset="0"/>
              </a:rPr>
              <a:t>1</a:t>
            </a:r>
            <a:r>
              <a:rPr lang="en-GB" sz="2800" b="1" dirty="0" smtClean="0">
                <a:cs typeface="Times New Roman" pitchFamily="18" charset="0"/>
              </a:rPr>
              <a:t>x</a:t>
            </a:r>
            <a:r>
              <a:rPr lang="en-GB" sz="2800" b="1" baseline="-25000" dirty="0" smtClean="0">
                <a:cs typeface="Times New Roman" pitchFamily="18" charset="0"/>
              </a:rPr>
              <a:t>1</a:t>
            </a:r>
            <a:r>
              <a:rPr lang="en-GB" sz="2800" b="1" dirty="0" smtClean="0">
                <a:cs typeface="Times New Roman" pitchFamily="18" charset="0"/>
              </a:rPr>
              <a:t> </a:t>
            </a:r>
            <a:r>
              <a:rPr lang="en-GB" sz="2800" b="1" dirty="0">
                <a:cs typeface="Times New Roman" pitchFamily="18" charset="0"/>
              </a:rPr>
              <a:t>+ </a:t>
            </a:r>
            <a:r>
              <a:rPr lang="en-GB" sz="2800" b="1" dirty="0" smtClean="0">
                <a:cs typeface="Times New Roman" pitchFamily="18" charset="0"/>
              </a:rPr>
              <a:t>b</a:t>
            </a:r>
            <a:r>
              <a:rPr lang="en-GB" sz="2800" b="1" baseline="-25000" dirty="0" smtClean="0">
                <a:cs typeface="Times New Roman" pitchFamily="18" charset="0"/>
              </a:rPr>
              <a:t>2</a:t>
            </a:r>
            <a:r>
              <a:rPr lang="en-GB" sz="2800" b="1" dirty="0" smtClean="0">
                <a:cs typeface="Times New Roman" pitchFamily="18" charset="0"/>
              </a:rPr>
              <a:t>x</a:t>
            </a:r>
            <a:r>
              <a:rPr lang="en-GB" sz="2800" b="1" baseline="-25000" dirty="0" smtClean="0">
                <a:cs typeface="Times New Roman" pitchFamily="18" charset="0"/>
              </a:rPr>
              <a:t>2</a:t>
            </a:r>
            <a:r>
              <a:rPr lang="en-GB" sz="2800" b="1" dirty="0" smtClean="0">
                <a:cs typeface="Times New Roman" pitchFamily="18" charset="0"/>
              </a:rPr>
              <a:t> + … + </a:t>
            </a:r>
            <a:r>
              <a:rPr lang="en-GB" sz="2800" b="1" dirty="0" err="1" smtClean="0">
                <a:cs typeface="Times New Roman" pitchFamily="18" charset="0"/>
              </a:rPr>
              <a:t>b</a:t>
            </a:r>
            <a:r>
              <a:rPr lang="en-GB" sz="2800" b="1" baseline="-25000" dirty="0" err="1" smtClean="0">
                <a:cs typeface="Times New Roman" pitchFamily="18" charset="0"/>
              </a:rPr>
              <a:t>m</a:t>
            </a:r>
            <a:r>
              <a:rPr lang="en-GB" sz="2800" b="1" dirty="0" err="1" smtClean="0">
                <a:cs typeface="Times New Roman" pitchFamily="18" charset="0"/>
              </a:rPr>
              <a:t>x</a:t>
            </a:r>
            <a:r>
              <a:rPr lang="en-GB" sz="2800" b="1" baseline="-25000" dirty="0" err="1">
                <a:cs typeface="Times New Roman" pitchFamily="18" charset="0"/>
              </a:rPr>
              <a:t>m</a:t>
            </a:r>
            <a:endParaRPr lang="en-GB" sz="2800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911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Issues with &gt;2 variables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84576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2000"/>
              </a:lnSpc>
              <a:spcBef>
                <a:spcPts val="600"/>
              </a:spcBef>
            </a:pPr>
            <a:r>
              <a:rPr lang="en-GB" sz="2600" dirty="0" smtClean="0"/>
              <a:t>Much more likely to have </a:t>
            </a:r>
            <a:r>
              <a:rPr lang="en-GB" sz="2600" dirty="0" err="1" smtClean="0"/>
              <a:t>multicollinearity</a:t>
            </a:r>
            <a:r>
              <a:rPr lang="en-GB" sz="2600" dirty="0" smtClean="0"/>
              <a:t>, or variables with non-significant coefficients</a:t>
            </a:r>
          </a:p>
          <a:p>
            <a:pPr marL="447675" indent="-447675">
              <a:lnSpc>
                <a:spcPct val="92000"/>
              </a:lnSpc>
              <a:spcBef>
                <a:spcPts val="600"/>
              </a:spcBef>
            </a:pPr>
            <a:r>
              <a:rPr lang="en-GB" sz="2600" dirty="0" smtClean="0"/>
              <a:t>Impossible to know in advance which variables are best removed</a:t>
            </a:r>
          </a:p>
          <a:p>
            <a:pPr marL="447675" indent="-447675">
              <a:lnSpc>
                <a:spcPct val="92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Use a systematic variable selection method in SPSS to determine an adequate model</a:t>
            </a:r>
          </a:p>
          <a:p>
            <a:pPr marL="447675" indent="-447675">
              <a:lnSpc>
                <a:spcPct val="92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Justify any decision you make</a:t>
            </a:r>
          </a:p>
          <a:p>
            <a:pPr marL="447675" indent="-447675">
              <a:lnSpc>
                <a:spcPct val="92000"/>
              </a:lnSpc>
              <a:spcBef>
                <a:spcPts val="600"/>
              </a:spcBef>
            </a:pPr>
            <a:r>
              <a:rPr lang="en-GB" sz="2600" dirty="0" smtClean="0"/>
              <a:t>We recommend </a:t>
            </a:r>
            <a:r>
              <a:rPr lang="en-GB" sz="2600" b="1" dirty="0" smtClean="0"/>
              <a:t>backwards</a:t>
            </a:r>
            <a:r>
              <a:rPr lang="en-GB" sz="2600" dirty="0" smtClean="0"/>
              <a:t> removal of predictor variables:</a:t>
            </a:r>
          </a:p>
          <a:p>
            <a:pPr marL="895350" lvl="1" indent="-354013">
              <a:lnSpc>
                <a:spcPct val="92000"/>
              </a:lnSpc>
              <a:spcBef>
                <a:spcPts val="600"/>
              </a:spcBef>
            </a:pPr>
            <a:r>
              <a:rPr lang="en-GB" sz="2200" dirty="0" smtClean="0"/>
              <a:t>All predictor variables initially included</a:t>
            </a:r>
          </a:p>
          <a:p>
            <a:pPr marL="895350" lvl="1" indent="-354013">
              <a:lnSpc>
                <a:spcPct val="92000"/>
              </a:lnSpc>
              <a:spcBef>
                <a:spcPts val="600"/>
              </a:spcBef>
            </a:pPr>
            <a:r>
              <a:rPr lang="en-GB" sz="2200" dirty="0" smtClean="0"/>
              <a:t>Least significant variable removed</a:t>
            </a:r>
          </a:p>
          <a:p>
            <a:pPr marL="895350" lvl="1" indent="-354013">
              <a:lnSpc>
                <a:spcPct val="92000"/>
              </a:lnSpc>
              <a:spcBef>
                <a:spcPts val="600"/>
              </a:spcBef>
            </a:pPr>
            <a:r>
              <a:rPr lang="en-GB" sz="2200" dirty="0" smtClean="0"/>
              <a:t>Repeat process until least significant variable is below a threshold (default is 0.1)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1028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n-GB" dirty="0" smtClean="0"/>
              <a:t>Workshop outline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393282"/>
          </a:xfrm>
        </p:spPr>
        <p:txBody>
          <a:bodyPr>
            <a:normAutofit/>
          </a:bodyPr>
          <a:lstStyle/>
          <a:p>
            <a:pPr marL="541338" indent="-541338"/>
            <a:r>
              <a:rPr lang="en-GB" sz="3200" dirty="0" smtClean="0"/>
              <a:t>Multiple Linear Regression:</a:t>
            </a:r>
          </a:p>
          <a:p>
            <a:pPr marL="1071563" lvl="1" indent="-361950"/>
            <a:r>
              <a:rPr lang="en-GB" sz="2800" dirty="0" smtClean="0"/>
              <a:t>Two independent variables</a:t>
            </a:r>
          </a:p>
          <a:p>
            <a:pPr marL="1071563" lvl="1" indent="-361950"/>
            <a:r>
              <a:rPr lang="en-GB" sz="2800" dirty="0" smtClean="0"/>
              <a:t>Multicollinearity: VIF and tolerance</a:t>
            </a:r>
          </a:p>
          <a:p>
            <a:pPr marL="1071563" lvl="1" indent="-361950"/>
            <a:r>
              <a:rPr lang="en-GB" sz="2800" dirty="0" smtClean="0"/>
              <a:t>More than two independent variables:</a:t>
            </a:r>
          </a:p>
          <a:p>
            <a:pPr marL="1611313" lvl="2" indent="-361950">
              <a:buFont typeface="Courier New" pitchFamily="49" charset="0"/>
              <a:buChar char="o"/>
            </a:pPr>
            <a:r>
              <a:rPr lang="en-GB" sz="2400" dirty="0"/>
              <a:t>D</a:t>
            </a:r>
            <a:r>
              <a:rPr lang="en-GB" sz="2400" dirty="0" smtClean="0"/>
              <a:t>irect variable entry method</a:t>
            </a:r>
          </a:p>
          <a:p>
            <a:pPr marL="1611313" lvl="2" indent="-361950">
              <a:buFont typeface="Courier New" pitchFamily="49" charset="0"/>
              <a:buChar char="o"/>
            </a:pPr>
            <a:r>
              <a:rPr lang="en-GB" sz="2400" dirty="0"/>
              <a:t>B</a:t>
            </a:r>
            <a:r>
              <a:rPr lang="en-GB" sz="2400" dirty="0" smtClean="0"/>
              <a:t>ackwards regression method</a:t>
            </a:r>
          </a:p>
          <a:p>
            <a:pPr marL="1071563" lvl="1" indent="-361950"/>
            <a:r>
              <a:rPr lang="en-GB" sz="2800" dirty="0" smtClean="0"/>
              <a:t>Robustness</a:t>
            </a:r>
          </a:p>
          <a:p>
            <a:pPr marL="541338" indent="-541338"/>
            <a:r>
              <a:rPr lang="en-GB" sz="3200" dirty="0" smtClean="0"/>
              <a:t>Analysis of Covariance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282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Example 2: Monthly sales figures for women’s clothing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84784"/>
            <a:ext cx="8229600" cy="4656761"/>
          </a:xfrm>
        </p:spPr>
        <p:txBody>
          <a:bodyPr>
            <a:normAutofit/>
          </a:bodyPr>
          <a:lstStyle/>
          <a:p>
            <a:pPr marL="447675" indent="-447675"/>
            <a:r>
              <a:rPr lang="en-GB" sz="2800" dirty="0" smtClean="0"/>
              <a:t>Independent variables: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phone lines open </a:t>
            </a:r>
            <a:r>
              <a:rPr lang="en-GB" sz="2400" dirty="0"/>
              <a:t>for </a:t>
            </a:r>
            <a:r>
              <a:rPr lang="en-GB" sz="2400" dirty="0" smtClean="0"/>
              <a:t>ordering</a:t>
            </a:r>
          </a:p>
          <a:p>
            <a:pPr lvl="1"/>
            <a:r>
              <a:rPr lang="en-GB" sz="2400" dirty="0"/>
              <a:t>Amount spent on print </a:t>
            </a:r>
            <a:r>
              <a:rPr lang="en-GB" sz="2400" dirty="0" smtClean="0"/>
              <a:t>advertising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catalogues mailed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pages </a:t>
            </a:r>
            <a:r>
              <a:rPr lang="en-GB" sz="2400" dirty="0"/>
              <a:t>in </a:t>
            </a:r>
            <a:r>
              <a:rPr lang="en-GB" sz="2400" dirty="0" smtClean="0"/>
              <a:t>catalogue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customer service representatives</a:t>
            </a:r>
          </a:p>
          <a:p>
            <a:pPr marL="447675" indent="-447675"/>
            <a:r>
              <a:rPr lang="en-GB" sz="2800" dirty="0" smtClean="0"/>
              <a:t>Open Sheet2 of the Excel file Catalogue2Data.xlsx associated with this workshop</a:t>
            </a:r>
          </a:p>
          <a:p>
            <a:pPr marL="447675" indent="-447675"/>
            <a:r>
              <a:rPr lang="en-GB" sz="2800" dirty="0" smtClean="0"/>
              <a:t>Turn it into an SPSS data file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434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Step 1A: </a:t>
            </a:r>
            <a:r>
              <a:rPr lang="en-GB" sz="4000" i="1" dirty="0" smtClean="0"/>
              <a:t>Sales</a:t>
            </a:r>
            <a:r>
              <a:rPr lang="en-GB" sz="4000" dirty="0" smtClean="0"/>
              <a:t> v. </a:t>
            </a:r>
            <a:r>
              <a:rPr lang="en-GB" sz="4000" i="1" dirty="0" err="1" smtClean="0"/>
              <a:t>NoMailed</a:t>
            </a:r>
            <a:endParaRPr lang="en-GB" sz="4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537" y="1124744"/>
            <a:ext cx="5751496" cy="4608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5" y="1124744"/>
            <a:ext cx="2688001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 linear relationship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May be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heteroscedastic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variance in errors seems to depend on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NoMailed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looks like an outlier – reason?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771800" y="4077072"/>
            <a:ext cx="1512168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2719229">
            <a:off x="6946541" y="2070906"/>
            <a:ext cx="356701" cy="12827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168116" y="2996952"/>
            <a:ext cx="4375323" cy="10081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7014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478756"/>
            <a:ext cx="4042792" cy="706090"/>
          </a:xfrm>
        </p:spPr>
        <p:txBody>
          <a:bodyPr>
            <a:noAutofit/>
          </a:bodyPr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9248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Create a new variable called </a:t>
            </a:r>
            <a:r>
              <a:rPr lang="en-GB" sz="2600" i="1" dirty="0" err="1" smtClean="0"/>
              <a:t>NoMailedGroup</a:t>
            </a:r>
            <a:r>
              <a:rPr lang="en-GB" sz="2600" dirty="0" smtClean="0"/>
              <a:t> by recoding </a:t>
            </a:r>
            <a:r>
              <a:rPr lang="en-GB" sz="2600" i="1" dirty="0" err="1" smtClean="0"/>
              <a:t>NoMailed</a:t>
            </a:r>
            <a:r>
              <a:rPr lang="en-GB" sz="2600" i="1" dirty="0" smtClean="0"/>
              <a:t> </a:t>
            </a:r>
            <a:r>
              <a:rPr lang="en-GB" sz="2600" dirty="0" smtClean="0"/>
              <a:t>into a new variable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Choose a suitable cut-off value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i="1" dirty="0" err="1" smtClean="0"/>
              <a:t>NoMailedGroup</a:t>
            </a:r>
            <a:r>
              <a:rPr lang="en-GB" sz="2600" i="1" dirty="0" smtClean="0"/>
              <a:t> </a:t>
            </a:r>
            <a:r>
              <a:rPr lang="en-GB" sz="2600" dirty="0" smtClean="0"/>
              <a:t>= 1 below the cut-off value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i="1" dirty="0" err="1" smtClean="0"/>
              <a:t>NoMailedGroup</a:t>
            </a:r>
            <a:r>
              <a:rPr lang="en-GB" sz="2600" i="1" dirty="0" smtClean="0"/>
              <a:t> </a:t>
            </a:r>
            <a:r>
              <a:rPr lang="en-GB" sz="2600" dirty="0" smtClean="0"/>
              <a:t>= 2 above the cut-off value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Run a linear regression of Sales against </a:t>
            </a:r>
            <a:r>
              <a:rPr lang="en-GB" sz="2600" i="1" dirty="0" err="1" smtClean="0"/>
              <a:t>NoMailed</a:t>
            </a:r>
            <a:r>
              <a:rPr lang="en-GB" sz="2600" i="1" dirty="0" smtClean="0"/>
              <a:t> </a:t>
            </a:r>
            <a:r>
              <a:rPr lang="en-GB" sz="2600" dirty="0" smtClean="0"/>
              <a:t>and choose </a:t>
            </a:r>
            <a:r>
              <a:rPr lang="en-GB" sz="2600" dirty="0" err="1" smtClean="0"/>
              <a:t>Unstandardised</a:t>
            </a:r>
            <a:r>
              <a:rPr lang="en-GB" sz="2600" dirty="0" smtClean="0"/>
              <a:t> residuals under Save…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Run an independent samples t-test of the </a:t>
            </a:r>
            <a:r>
              <a:rPr lang="en-GB" sz="2600" dirty="0" err="1" smtClean="0"/>
              <a:t>unstandardised</a:t>
            </a:r>
            <a:r>
              <a:rPr lang="en-GB" sz="2600" dirty="0" smtClean="0"/>
              <a:t> residuals against </a:t>
            </a:r>
            <a:r>
              <a:rPr lang="en-GB" sz="2600" i="1" dirty="0" err="1" smtClean="0"/>
              <a:t>NoMailedGroup</a:t>
            </a:r>
            <a:endParaRPr lang="en-GB" sz="2600" i="1" dirty="0"/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277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GB" sz="4000" i="1" dirty="0" err="1" smtClean="0"/>
              <a:t>NoMailed</a:t>
            </a:r>
            <a:r>
              <a:rPr lang="en-GB" sz="4000" dirty="0" smtClean="0"/>
              <a:t> cut-off = 12,500</a:t>
            </a:r>
            <a:endParaRPr lang="en-GB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2358"/>
          <a:stretch/>
        </p:blipFill>
        <p:spPr bwMode="auto">
          <a:xfrm>
            <a:off x="899592" y="1196752"/>
            <a:ext cx="7452000" cy="22005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3645024"/>
            <a:ext cx="820891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Levene’s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test for equality of variances returns a non-significant result</a:t>
            </a:r>
          </a:p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Only 8 data values in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NoMailedGroup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Probably OK to assume homoscedasticity</a:t>
            </a:r>
          </a:p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no specific test for heteroscedasticity in SPSS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732240" y="2780928"/>
            <a:ext cx="1008114" cy="93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49940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Step 1B: </a:t>
            </a:r>
            <a:r>
              <a:rPr lang="en-GB" i="1" dirty="0" smtClean="0"/>
              <a:t>Sales</a:t>
            </a:r>
            <a:r>
              <a:rPr lang="en-GB" dirty="0" smtClean="0"/>
              <a:t> v. </a:t>
            </a:r>
            <a:r>
              <a:rPr lang="en-GB" i="1" dirty="0" err="1" smtClean="0"/>
              <a:t>NoPages</a:t>
            </a:r>
            <a:endParaRPr lang="en-GB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1268760"/>
            <a:ext cx="5481895" cy="439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1268760"/>
            <a:ext cx="2592288" cy="3034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Seems to be a weak linear relationship</a:t>
            </a:r>
          </a:p>
          <a:p>
            <a:pPr marL="447675" indent="-447675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Variance seems to be OK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4080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000" cy="10801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Step 1C: </a:t>
            </a:r>
            <a:r>
              <a:rPr lang="en-GB" sz="4000" i="1" dirty="0" smtClean="0"/>
              <a:t>Sales</a:t>
            </a:r>
            <a:r>
              <a:rPr lang="en-GB" sz="4000" dirty="0" smtClean="0"/>
              <a:t> v. </a:t>
            </a:r>
            <a:r>
              <a:rPr lang="en-GB" sz="4000" i="1" dirty="0" err="1" smtClean="0"/>
              <a:t>NoServiceReps</a:t>
            </a:r>
            <a:endParaRPr lang="en-GB" sz="4000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84784"/>
            <a:ext cx="5472000" cy="4384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1484784"/>
            <a:ext cx="2664296" cy="385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Stronger linear relationship</a:t>
            </a:r>
          </a:p>
          <a:p>
            <a:pPr marL="447675" indent="-447675">
              <a:lnSpc>
                <a:spcPct val="95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Data seems to be in two distinct groups – month dependent?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 rot="20727644">
            <a:off x="5334989" y="4242345"/>
            <a:ext cx="2594865" cy="48117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23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2076" y="514760"/>
            <a:ext cx="4186808" cy="634082"/>
          </a:xfrm>
        </p:spPr>
        <p:txBody>
          <a:bodyPr>
            <a:noAutofit/>
          </a:bodyPr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1512168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Create a new scale variable called Month</a:t>
            </a:r>
          </a:p>
          <a:p>
            <a:pPr marL="447675" indent="-447675"/>
            <a:r>
              <a:rPr lang="en-GB" sz="2800" dirty="0" smtClean="0"/>
              <a:t>Enter 1 for a date in January, 2 for a date in February, etc.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0" y="2622876"/>
            <a:ext cx="4032448" cy="32310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924944"/>
            <a:ext cx="3456384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Create a scatter plot of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against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</a:p>
          <a:p>
            <a:pPr marL="447675" indent="-447675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Clearly lower in January and February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endCxn id="9" idx="1"/>
          </p:cNvCxnSpPr>
          <p:nvPr/>
        </p:nvCxnSpPr>
        <p:spPr>
          <a:xfrm>
            <a:off x="3527368" y="4581128"/>
            <a:ext cx="1872208" cy="19658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99576" y="4312531"/>
            <a:ext cx="540000" cy="93036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7339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637407" cy="5455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1417" y="164904"/>
            <a:ext cx="3534519" cy="5496344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Recode </a:t>
            </a:r>
            <a:r>
              <a:rPr lang="en-GB" sz="2400" i="1" dirty="0" smtClean="0"/>
              <a:t>Month</a:t>
            </a:r>
            <a:r>
              <a:rPr lang="en-GB" sz="2400" dirty="0" smtClean="0"/>
              <a:t> into a new variable called </a:t>
            </a:r>
            <a:r>
              <a:rPr lang="en-GB" sz="2400" i="1" dirty="0" err="1" smtClean="0"/>
              <a:t>MonthGroup</a:t>
            </a:r>
            <a:r>
              <a:rPr lang="en-GB" sz="2400" dirty="0" smtClean="0"/>
              <a:t> with 1 = Jan/Feb and 2 = otherwise</a:t>
            </a:r>
          </a:p>
          <a:p>
            <a:pPr marL="354013" indent="-354013"/>
            <a:r>
              <a:rPr lang="en-GB" sz="2400" dirty="0" smtClean="0"/>
              <a:t>Add values to </a:t>
            </a:r>
            <a:r>
              <a:rPr lang="en-GB" sz="2400" i="1" dirty="0" err="1" smtClean="0"/>
              <a:t>MonthGroup</a:t>
            </a:r>
            <a:r>
              <a:rPr lang="en-GB" sz="2400" dirty="0" smtClean="0"/>
              <a:t> to represent these groups</a:t>
            </a:r>
          </a:p>
          <a:p>
            <a:pPr marL="354013" indent="-354013"/>
            <a:r>
              <a:rPr lang="en-GB" sz="2400" dirty="0" smtClean="0"/>
              <a:t>Create a grouped scatter plot of </a:t>
            </a:r>
            <a:r>
              <a:rPr lang="en-GB" sz="2400" i="1" dirty="0" smtClean="0"/>
              <a:t>Sales</a:t>
            </a:r>
            <a:r>
              <a:rPr lang="en-GB" sz="2400" dirty="0" smtClean="0"/>
              <a:t> v. </a:t>
            </a:r>
            <a:r>
              <a:rPr lang="en-GB" sz="2400" i="1" dirty="0" err="1" smtClean="0"/>
              <a:t>NoServiceReps</a:t>
            </a:r>
            <a:r>
              <a:rPr lang="en-GB" sz="2400" dirty="0" smtClean="0"/>
              <a:t> with </a:t>
            </a:r>
            <a:r>
              <a:rPr lang="en-GB" sz="2400" i="1" dirty="0" err="1" smtClean="0"/>
              <a:t>MonthGroup</a:t>
            </a:r>
            <a:r>
              <a:rPr lang="en-GB" sz="2400" dirty="0" smtClean="0"/>
              <a:t> as the grouping variable</a:t>
            </a:r>
            <a:endParaRPr lang="en-GB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347864" y="3789040"/>
            <a:ext cx="2736304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527368" y="1124744"/>
            <a:ext cx="4429008" cy="38164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3686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919" y="368578"/>
            <a:ext cx="6156000" cy="4932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2376264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of the lower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were from Jan/Feb</a:t>
            </a:r>
          </a:p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could add an additional variable to the model which is 1 for Jan/Feb and 0 for other months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5301208"/>
            <a:ext cx="763284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moment the months Jan/Feb are excluded</a:t>
            </a:r>
          </a:p>
          <a:p>
            <a:pPr marL="354013" indent="-354013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see ANCOVA analysis later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3046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Step 2: Formulate a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507288" cy="1008112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GB" sz="2800" i="1" dirty="0" smtClean="0"/>
              <a:t>Sales</a:t>
            </a:r>
            <a:r>
              <a:rPr lang="en-GB" sz="2800" dirty="0" smtClean="0"/>
              <a:t> = b</a:t>
            </a:r>
            <a:r>
              <a:rPr lang="en-GB" sz="2800" baseline="-25000" dirty="0" smtClean="0"/>
              <a:t>0</a:t>
            </a:r>
            <a:r>
              <a:rPr lang="en-GB" sz="2800" dirty="0" smtClean="0"/>
              <a:t> + b</a:t>
            </a:r>
            <a:r>
              <a:rPr lang="en-GB" sz="2800" baseline="-25000" dirty="0" smtClean="0"/>
              <a:t>1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NoPhoneLines</a:t>
            </a:r>
            <a:r>
              <a:rPr lang="en-GB" sz="2800" dirty="0" smtClean="0"/>
              <a:t> + b</a:t>
            </a:r>
            <a:r>
              <a:rPr lang="en-GB" sz="2800" baseline="-25000" dirty="0" smtClean="0"/>
              <a:t>2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/>
              <a:t>PrintAdvertising </a:t>
            </a:r>
            <a:r>
              <a:rPr lang="en-GB" sz="2800" dirty="0" smtClean="0"/>
              <a:t>+ b</a:t>
            </a:r>
            <a:r>
              <a:rPr lang="en-GB" sz="2800" baseline="-25000" dirty="0" smtClean="0"/>
              <a:t>3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>
                <a:sym typeface="Symbol"/>
              </a:rPr>
              <a:t>NoMailed</a:t>
            </a:r>
            <a:r>
              <a:rPr lang="en-GB" sz="2800" dirty="0" smtClean="0">
                <a:sym typeface="Symbol"/>
              </a:rPr>
              <a:t> + b</a:t>
            </a:r>
            <a:r>
              <a:rPr lang="en-GB" sz="2800" baseline="-25000" dirty="0" smtClean="0">
                <a:sym typeface="Symbol"/>
              </a:rPr>
              <a:t>4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>
                <a:sym typeface="Symbol"/>
              </a:rPr>
              <a:t>NoPages</a:t>
            </a:r>
            <a:r>
              <a:rPr lang="en-GB" sz="2800" dirty="0" smtClean="0">
                <a:sym typeface="Symbol"/>
              </a:rPr>
              <a:t> + b</a:t>
            </a:r>
            <a:r>
              <a:rPr lang="en-GB" sz="2800" baseline="-25000" dirty="0" smtClean="0">
                <a:sym typeface="Symbol"/>
              </a:rPr>
              <a:t>5</a:t>
            </a:r>
            <a:r>
              <a:rPr lang="en-GB" sz="2800" dirty="0" smtClean="0">
                <a:sym typeface="Symbol"/>
              </a:rPr>
              <a:t></a:t>
            </a:r>
            <a:r>
              <a:rPr lang="en-GB" sz="2800" i="1" dirty="0" smtClean="0">
                <a:sym typeface="Symbol"/>
              </a:rPr>
              <a:t>NoServiceReps</a:t>
            </a:r>
            <a:endParaRPr lang="en-GB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242338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months March – December: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9342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Please note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workshop assumes knowledge of simple linear regression – see Workshop 11</a:t>
            </a:r>
          </a:p>
          <a:p>
            <a:r>
              <a:rPr lang="en-GB" dirty="0" smtClean="0"/>
              <a:t>Some disciplines have a different culture in applying multiple linear regression without assumption checking – please seek guidance from your faculty</a:t>
            </a:r>
          </a:p>
          <a:p>
            <a:r>
              <a:rPr lang="en-GB" dirty="0" smtClean="0"/>
              <a:t>Most people want to look for significance for deciding which variables to include in the model, not for the purpose of prediction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18984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/>
          <a:lstStyle/>
          <a:p>
            <a:r>
              <a:rPr lang="en-GB" sz="4000" dirty="0" smtClean="0"/>
              <a:t>Step 4: Fit the model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1765910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Select only the cases with </a:t>
            </a:r>
            <a:r>
              <a:rPr lang="en-GB" sz="2400" dirty="0" err="1" smtClean="0"/>
              <a:t>MonthGroup</a:t>
            </a:r>
            <a:r>
              <a:rPr lang="en-GB" sz="2400" dirty="0" smtClean="0"/>
              <a:t> = 2</a:t>
            </a:r>
          </a:p>
          <a:p>
            <a:pPr marL="354013" indent="-354013"/>
            <a:r>
              <a:rPr lang="en-GB" sz="2400" dirty="0" err="1" smtClean="0"/>
              <a:t>Analyze</a:t>
            </a:r>
            <a:r>
              <a:rPr lang="en-GB" sz="2400" dirty="0" smtClean="0"/>
              <a:t> &gt; Regression &gt; Linear</a:t>
            </a:r>
          </a:p>
          <a:p>
            <a:pPr marL="354013" indent="-354013"/>
            <a:r>
              <a:rPr lang="en-GB" sz="2400" dirty="0" smtClean="0"/>
              <a:t>Select </a:t>
            </a:r>
            <a:r>
              <a:rPr lang="en-GB" sz="2400" i="1" dirty="0" smtClean="0"/>
              <a:t>Sales</a:t>
            </a:r>
            <a:r>
              <a:rPr lang="en-GB" sz="2400" dirty="0" smtClean="0"/>
              <a:t> as the dependent variable and the other 5 variables and the independent variables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2622"/>
            <a:ext cx="5824736" cy="32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8869" y="4249497"/>
            <a:ext cx="162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 the method as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Backward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2208869" y="4509120"/>
            <a:ext cx="2939195" cy="3405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57499" y="3501008"/>
            <a:ext cx="4738837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57499" y="2996952"/>
            <a:ext cx="3010645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97159" y="2708920"/>
            <a:ext cx="26603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Under Statistics… select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collinearity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diagnostics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14375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76672"/>
            <a:ext cx="4788000" cy="1608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3656"/>
            <a:ext cx="7488000" cy="24853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38278"/>
            <a:ext cx="36004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Only one model required</a:t>
            </a:r>
          </a:p>
          <a:p>
            <a:pPr marL="355600" indent="-3556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adj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= 0.795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 model accounts for 79.5% of the variation in Sales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088" y="4941168"/>
            <a:ext cx="878497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variables included in initial model (backwards method)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 variable removed because all the probability values &lt; 0.1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2240" y="3212976"/>
            <a:ext cx="360752" cy="1332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779912" y="1346246"/>
            <a:ext cx="3313080" cy="4265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006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76672"/>
            <a:ext cx="4125144" cy="706090"/>
          </a:xfrm>
        </p:spPr>
        <p:txBody>
          <a:bodyPr>
            <a:noAutofit/>
          </a:bodyPr>
          <a:lstStyle/>
          <a:p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388" y="1628799"/>
            <a:ext cx="8424936" cy="1057819"/>
          </a:xfrm>
        </p:spPr>
        <p:txBody>
          <a:bodyPr>
            <a:normAutofit/>
          </a:bodyPr>
          <a:lstStyle/>
          <a:p>
            <a:pPr marL="447675" indent="-447675"/>
            <a:r>
              <a:rPr lang="en-GB" sz="2800" dirty="0" smtClean="0"/>
              <a:t>Repeat the analysis with all the months included</a:t>
            </a:r>
          </a:p>
          <a:p>
            <a:pPr marL="447675" indent="-447675"/>
            <a:r>
              <a:rPr lang="en-GB" sz="2800" dirty="0" smtClean="0"/>
              <a:t>What affect does this have on the models?</a:t>
            </a:r>
            <a:endParaRPr lang="en-GB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804" y="3140968"/>
            <a:ext cx="4896544" cy="22097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388" y="2686619"/>
            <a:ext cx="374441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now has 2 models</a:t>
            </a:r>
          </a:p>
          <a:p>
            <a:pPr marL="447675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adj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slightly higher in second model</a:t>
            </a:r>
          </a:p>
          <a:p>
            <a:pPr marL="447675" indent="-447675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Both markedly lower than previous analysis</a:t>
            </a:r>
          </a:p>
        </p:txBody>
      </p:sp>
      <p:pic>
        <p:nvPicPr>
          <p:cNvPr id="6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06132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32" y="260648"/>
            <a:ext cx="8100000" cy="39178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056" y="4293096"/>
            <a:ext cx="8568952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NoPhoneLines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was removed from Model 2 because its probability value in Model 1 &gt; 0.1 (the absolute value of its standardised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coefficient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was low)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 2 has very low probability values for all the variables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16216" y="1412776"/>
            <a:ext cx="432000" cy="252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16216" y="2673048"/>
            <a:ext cx="432000" cy="11880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71787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280" y="260648"/>
            <a:ext cx="8229600" cy="576064"/>
          </a:xfrm>
        </p:spPr>
        <p:txBody>
          <a:bodyPr>
            <a:noAutofit/>
          </a:bodyPr>
          <a:lstStyle/>
          <a:p>
            <a:r>
              <a:rPr lang="en-GB" sz="4000" dirty="0" smtClean="0"/>
              <a:t>Robustness exceptions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352928" cy="511256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Homoscedasticity is mandatory – otherwise use a nonparametric technique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Linearity is mandatory – otherwise transform the independent variable or use another model, e.g. quadratic or polynomial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Normality is “not </a:t>
            </a:r>
            <a:r>
              <a:rPr lang="en-GB" sz="2600" dirty="0"/>
              <a:t>necessary for the least-squares fitting of the </a:t>
            </a:r>
            <a:r>
              <a:rPr lang="en-GB" sz="2600" dirty="0" smtClean="0"/>
              <a:t>regression model, </a:t>
            </a:r>
            <a:r>
              <a:rPr lang="en-GB" sz="2600" dirty="0"/>
              <a:t>but it is required in general for inference </a:t>
            </a:r>
            <a:r>
              <a:rPr lang="en-GB" sz="2600" dirty="0" smtClean="0"/>
              <a:t>making.” (e.g. calculating the p-values and confidence intervals of the coefficients) “…only </a:t>
            </a:r>
            <a:r>
              <a:rPr lang="en-GB" sz="2600" b="1" dirty="0" smtClean="0"/>
              <a:t>extreme departures</a:t>
            </a:r>
            <a:r>
              <a:rPr lang="en-GB" sz="2600" dirty="0" smtClean="0"/>
              <a:t> </a:t>
            </a:r>
            <a:r>
              <a:rPr lang="en-GB" sz="2600" dirty="0"/>
              <a:t>of the distribution of Y from normality yield spurious </a:t>
            </a:r>
            <a:r>
              <a:rPr lang="en-GB" sz="2600" dirty="0" smtClean="0"/>
              <a:t>results.”</a:t>
            </a:r>
          </a:p>
          <a:p>
            <a:pPr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de-DE" sz="2600" b="1" dirty="0" smtClean="0"/>
              <a:t>Source: (</a:t>
            </a:r>
            <a:r>
              <a:rPr lang="de-DE" sz="2600" dirty="0" smtClean="0"/>
              <a:t>Kleinbaum et al., </a:t>
            </a:r>
            <a:r>
              <a:rPr lang="en-GB" sz="2600" dirty="0" smtClean="0"/>
              <a:t>2008: 120)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1324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Application of robustness exceptions to activity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136" y="1340768"/>
            <a:ext cx="8640352" cy="2160240"/>
          </a:xfrm>
        </p:spPr>
        <p:txBody>
          <a:bodyPr/>
          <a:lstStyle/>
          <a:p>
            <a:pPr marL="355600" indent="-355600"/>
            <a:r>
              <a:rPr lang="en-GB" sz="2400" i="1" dirty="0" smtClean="0"/>
              <a:t>Sales </a:t>
            </a:r>
            <a:r>
              <a:rPr lang="en-GB" sz="2400" dirty="0" smtClean="0"/>
              <a:t>v. </a:t>
            </a:r>
            <a:r>
              <a:rPr lang="en-GB" sz="2400" i="1" dirty="0" err="1" smtClean="0"/>
              <a:t>NoServiceReps</a:t>
            </a:r>
            <a:r>
              <a:rPr lang="en-GB" sz="2400" dirty="0" smtClean="0"/>
              <a:t> was not normally distributed</a:t>
            </a:r>
          </a:p>
          <a:p>
            <a:pPr marL="355600" indent="-355600">
              <a:buFont typeface="Symbol" pitchFamily="18" charset="2"/>
              <a:buChar char="Þ"/>
            </a:pPr>
            <a:r>
              <a:rPr lang="en-GB" sz="2400" dirty="0" smtClean="0"/>
              <a:t>The probability values of the coefficients may not be reliable</a:t>
            </a:r>
          </a:p>
          <a:p>
            <a:pPr marL="355600" indent="-355600"/>
            <a:r>
              <a:rPr lang="en-GB" sz="2400" dirty="0" smtClean="0"/>
              <a:t>However, the probability value was not borderline so the model can still be used</a:t>
            </a:r>
          </a:p>
          <a:p>
            <a:pPr marL="355600" indent="-355600"/>
            <a:r>
              <a:rPr lang="en-GB" sz="2400" dirty="0" smtClean="0"/>
              <a:t>Including January &amp; February data just increases the ‘noise’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64"/>
          <a:stretch/>
        </p:blipFill>
        <p:spPr bwMode="auto">
          <a:xfrm>
            <a:off x="294328" y="3697766"/>
            <a:ext cx="6398219" cy="19392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428" y="3563745"/>
            <a:ext cx="2754699" cy="2207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923928" y="2924944"/>
            <a:ext cx="1152128" cy="25202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3391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Example 3: Monthly catalogue sales figures for jewellery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777" y="1484784"/>
            <a:ext cx="8229600" cy="4656760"/>
          </a:xfrm>
        </p:spPr>
        <p:txBody>
          <a:bodyPr>
            <a:normAutofit/>
          </a:bodyPr>
          <a:lstStyle/>
          <a:p>
            <a:pPr marL="447675" indent="-447675"/>
            <a:r>
              <a:rPr lang="en-GB" sz="2800" dirty="0" smtClean="0"/>
              <a:t>Independent variables: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phone lines open </a:t>
            </a:r>
            <a:r>
              <a:rPr lang="en-GB" sz="2400" dirty="0"/>
              <a:t>for </a:t>
            </a:r>
            <a:r>
              <a:rPr lang="en-GB" sz="2400" dirty="0" smtClean="0"/>
              <a:t>ordering</a:t>
            </a:r>
          </a:p>
          <a:p>
            <a:pPr lvl="1"/>
            <a:r>
              <a:rPr lang="en-GB" sz="2400" dirty="0"/>
              <a:t>Amount spent on print </a:t>
            </a:r>
            <a:r>
              <a:rPr lang="en-GB" sz="2400" dirty="0" smtClean="0"/>
              <a:t>advertising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catalogues mailed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pages </a:t>
            </a:r>
            <a:r>
              <a:rPr lang="en-GB" sz="2400" dirty="0"/>
              <a:t>in </a:t>
            </a:r>
            <a:r>
              <a:rPr lang="en-GB" sz="2400" dirty="0" smtClean="0"/>
              <a:t>catalogue</a:t>
            </a:r>
          </a:p>
          <a:p>
            <a:pPr lvl="1"/>
            <a:r>
              <a:rPr lang="en-GB" sz="2400" dirty="0"/>
              <a:t>Number of </a:t>
            </a:r>
            <a:r>
              <a:rPr lang="en-GB" sz="2400" dirty="0" smtClean="0"/>
              <a:t>customer service representatives</a:t>
            </a:r>
          </a:p>
          <a:p>
            <a:pPr marL="447675" indent="-447675"/>
            <a:r>
              <a:rPr lang="en-GB" sz="2800" dirty="0" smtClean="0"/>
              <a:t>Open Sheet3 of the Excel file CatalogueData.xlsx associated with this workshop</a:t>
            </a:r>
          </a:p>
          <a:p>
            <a:pPr marL="447675" indent="-447675"/>
            <a:r>
              <a:rPr lang="en-GB" sz="2800" dirty="0" smtClean="0"/>
              <a:t>Turn it into an SPSS data file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9607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2627784" y="478756"/>
            <a:ext cx="397078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Activity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06680" cy="4114278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Use </a:t>
            </a:r>
            <a:r>
              <a:rPr lang="en-GB" sz="2800" i="1" dirty="0" err="1" smtClean="0"/>
              <a:t>JewellerySales</a:t>
            </a:r>
            <a:r>
              <a:rPr lang="en-GB" sz="2800" dirty="0" smtClean="0"/>
              <a:t> as the dependent variable</a:t>
            </a:r>
          </a:p>
          <a:p>
            <a:pPr marL="447675" indent="-447675"/>
            <a:r>
              <a:rPr lang="en-GB" sz="2800" dirty="0" smtClean="0"/>
              <a:t>Fit the model with all 5 independent or predictor variables (direct or ‘enter’ method)</a:t>
            </a:r>
          </a:p>
          <a:p>
            <a:pPr marL="447675" indent="-447675"/>
            <a:r>
              <a:rPr lang="en-GB" sz="2800" dirty="0" smtClean="0"/>
              <a:t>Is </a:t>
            </a:r>
            <a:r>
              <a:rPr lang="en-GB" sz="2800" dirty="0" err="1" smtClean="0"/>
              <a:t>multicollinearity</a:t>
            </a:r>
            <a:r>
              <a:rPr lang="en-GB" sz="2800" dirty="0" smtClean="0"/>
              <a:t> important?</a:t>
            </a:r>
          </a:p>
          <a:p>
            <a:pPr marL="447675" indent="-447675"/>
            <a:r>
              <a:rPr lang="en-GB" sz="2800" dirty="0" smtClean="0"/>
              <a:t>Just re-fitting the model with only the variables with significant coefficients may not be sufficient</a:t>
            </a:r>
          </a:p>
          <a:p>
            <a:pPr marL="447675" indent="-447675"/>
            <a:r>
              <a:rPr lang="en-GB" sz="2800" dirty="0" smtClean="0"/>
              <a:t>Try also the backward variable selection method</a:t>
            </a:r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6665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548680"/>
            <a:ext cx="8100000" cy="2688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9233" y="44624"/>
            <a:ext cx="81903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>
                <a:latin typeface="Arial Black" panose="020B0A04020102020204" pitchFamily="34" charset="0"/>
              </a:rPr>
              <a:t>Five </a:t>
            </a:r>
            <a:r>
              <a:rPr lang="en-GB" sz="2800" b="1" dirty="0" smtClean="0">
                <a:latin typeface="Arial Black" panose="020B0A04020102020204" pitchFamily="34" charset="0"/>
              </a:rPr>
              <a:t>independent variable direct model</a:t>
            </a:r>
            <a:endParaRPr lang="en-GB" sz="2800" b="1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5" y="3251076"/>
            <a:ext cx="83198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800" b="1" dirty="0">
                <a:latin typeface="Arial Black" panose="020B0A04020102020204" pitchFamily="34" charset="0"/>
              </a:rPr>
              <a:t>Three </a:t>
            </a:r>
            <a:r>
              <a:rPr lang="en-GB" sz="2800" b="1" dirty="0" smtClean="0">
                <a:latin typeface="Arial Black" panose="020B0A04020102020204" pitchFamily="34" charset="0"/>
              </a:rPr>
              <a:t>independent variable direct model</a:t>
            </a:r>
            <a:endParaRPr lang="en-GB" sz="2800" b="1" dirty="0">
              <a:latin typeface="Arial Black" panose="020B0A040201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03511" y="1952888"/>
            <a:ext cx="7500937" cy="4680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03511" y="2672944"/>
            <a:ext cx="7500937" cy="252000"/>
          </a:xfrm>
          <a:prstGeom prst="rect">
            <a:avLst/>
          </a:prstGeom>
          <a:solidFill>
            <a:schemeClr val="accent1">
              <a:alpha val="25098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3744170"/>
            <a:ext cx="8100000" cy="21944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103511" y="5373216"/>
            <a:ext cx="7500937" cy="252000"/>
          </a:xfrm>
          <a:prstGeom prst="rect">
            <a:avLst/>
          </a:prstGeom>
          <a:solidFill>
            <a:schemeClr val="accent1">
              <a:alpha val="25098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228185" y="5373216"/>
            <a:ext cx="756000" cy="252000"/>
          </a:xfrm>
          <a:prstGeom prst="rect">
            <a:avLst/>
          </a:prstGeom>
          <a:solidFill>
            <a:srgbClr val="FF0000">
              <a:alpha val="25098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9539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5586255" cy="3452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Results of backwards regression method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2232248" cy="233285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en-GB" sz="2400" dirty="0" smtClean="0">
                <a:cs typeface="Times New Roman" pitchFamily="18" charset="0"/>
              </a:rPr>
              <a:t>R</a:t>
            </a:r>
            <a:r>
              <a:rPr lang="en-GB" sz="2400" baseline="30000" dirty="0" smtClean="0">
                <a:cs typeface="Times New Roman" pitchFamily="18" charset="0"/>
              </a:rPr>
              <a:t>2</a:t>
            </a:r>
            <a:r>
              <a:rPr lang="en-GB" sz="2400" baseline="-25000" dirty="0" smtClean="0">
                <a:cs typeface="Times New Roman" pitchFamily="18" charset="0"/>
              </a:rPr>
              <a:t>adj </a:t>
            </a:r>
            <a:r>
              <a:rPr lang="en-GB" sz="2400" dirty="0"/>
              <a:t>d</a:t>
            </a:r>
            <a:r>
              <a:rPr lang="en-GB" sz="2400" dirty="0" smtClean="0"/>
              <a:t>oes not necessarily reduce when variables are removed from the model</a:t>
            </a:r>
            <a:endParaRPr lang="en-GB" sz="24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843808" y="4941168"/>
            <a:ext cx="792088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876256" y="2492896"/>
            <a:ext cx="504055" cy="1152128"/>
          </a:xfrm>
          <a:prstGeom prst="rect">
            <a:avLst/>
          </a:prstGeom>
          <a:solidFill>
            <a:srgbClr val="FF0000">
              <a:alpha val="25098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0" name="Straight Arrow Connector 9"/>
          <p:cNvCxnSpPr>
            <a:stCxn id="3" idx="3"/>
            <a:endCxn id="9" idx="1"/>
          </p:cNvCxnSpPr>
          <p:nvPr/>
        </p:nvCxnSpPr>
        <p:spPr>
          <a:xfrm>
            <a:off x="2843808" y="2766628"/>
            <a:ext cx="4032448" cy="3023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331640" y="5301208"/>
            <a:ext cx="527099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355600" indent="-355600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Final model removes </a:t>
            </a:r>
            <a:r>
              <a:rPr lang="en-GB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NoServiceReps</a:t>
            </a:r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68531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01000" cy="114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Multiple Linear Regression with two independent variables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>
                <a:cs typeface="Times New Roman" pitchFamily="18" charset="0"/>
              </a:rPr>
              <a:t>Model:</a:t>
            </a:r>
          </a:p>
          <a:p>
            <a:pPr marL="0" indent="0">
              <a:buNone/>
            </a:pPr>
            <a:r>
              <a:rPr lang="en-GB" sz="2800" b="1" dirty="0" smtClean="0"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en-GB" sz="2800" dirty="0" smtClean="0"/>
              <a:t>Where:</a:t>
            </a:r>
          </a:p>
          <a:p>
            <a:pPr marL="447675" indent="-447675"/>
            <a:r>
              <a:rPr lang="en-GB" sz="2800" dirty="0" smtClean="0"/>
              <a:t>y is the dependent variable</a:t>
            </a:r>
          </a:p>
          <a:p>
            <a:pPr marL="447675" indent="-447675"/>
            <a:r>
              <a:rPr lang="en-GB" sz="2800" dirty="0" smtClean="0"/>
              <a:t>x and z are the independent variables</a:t>
            </a:r>
          </a:p>
          <a:p>
            <a:pPr marL="447675" indent="-447675"/>
            <a:r>
              <a:rPr lang="en-GB" sz="2800" dirty="0" smtClean="0"/>
              <a:t>b</a:t>
            </a:r>
            <a:r>
              <a:rPr lang="en-GB" sz="2800" baseline="-25000" dirty="0" smtClean="0"/>
              <a:t>0</a:t>
            </a:r>
            <a:r>
              <a:rPr lang="en-GB" sz="2800" dirty="0" smtClean="0"/>
              <a:t> is the intercept coefficient</a:t>
            </a:r>
          </a:p>
          <a:p>
            <a:pPr marL="447675" indent="-447675"/>
            <a:r>
              <a:rPr lang="en-GB" sz="2800" dirty="0" smtClean="0"/>
              <a:t>b</a:t>
            </a:r>
            <a:r>
              <a:rPr lang="en-GB" sz="2800" baseline="-25000" dirty="0" smtClean="0"/>
              <a:t>1</a:t>
            </a:r>
            <a:r>
              <a:rPr lang="en-GB" sz="2800" dirty="0" smtClean="0"/>
              <a:t> and b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are the slope coefficients</a:t>
            </a:r>
          </a:p>
          <a:p>
            <a:pPr marL="0" indent="0">
              <a:buNone/>
            </a:pPr>
            <a:r>
              <a:rPr lang="en-GB" sz="2800" b="1" dirty="0" smtClean="0"/>
              <a:t>Goal</a:t>
            </a:r>
            <a:r>
              <a:rPr lang="en-GB" sz="2800" dirty="0" smtClean="0"/>
              <a:t>: To minimise the sum of the squares of the errors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2339752" y="1844824"/>
            <a:ext cx="304923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800" b="1" dirty="0">
                <a:cs typeface="Times New Roman" pitchFamily="18" charset="0"/>
              </a:rPr>
              <a:t>y = b</a:t>
            </a:r>
            <a:r>
              <a:rPr lang="en-GB" sz="2800" b="1" baseline="-25000" dirty="0">
                <a:cs typeface="Times New Roman" pitchFamily="18" charset="0"/>
              </a:rPr>
              <a:t>0</a:t>
            </a:r>
            <a:r>
              <a:rPr lang="en-GB" sz="2800" b="1" dirty="0">
                <a:cs typeface="Times New Roman" pitchFamily="18" charset="0"/>
              </a:rPr>
              <a:t> + b</a:t>
            </a:r>
            <a:r>
              <a:rPr lang="en-GB" sz="2800" b="1" baseline="-25000" dirty="0">
                <a:cs typeface="Times New Roman" pitchFamily="18" charset="0"/>
              </a:rPr>
              <a:t>1</a:t>
            </a:r>
            <a:r>
              <a:rPr lang="en-GB" sz="2800" b="1" dirty="0">
                <a:cs typeface="Times New Roman" pitchFamily="18" charset="0"/>
              </a:rPr>
              <a:t>x + b</a:t>
            </a:r>
            <a:r>
              <a:rPr lang="en-GB" sz="2800" b="1" baseline="-25000" dirty="0">
                <a:cs typeface="Times New Roman" pitchFamily="18" charset="0"/>
              </a:rPr>
              <a:t>2</a:t>
            </a:r>
            <a:r>
              <a:rPr lang="en-GB" sz="2800" b="1" dirty="0">
                <a:cs typeface="Times New Roman" pitchFamily="18" charset="0"/>
              </a:rPr>
              <a:t>z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6414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381776" cy="475252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Combines ANOVA and Linear Regression:</a:t>
            </a:r>
          </a:p>
          <a:p>
            <a:pPr marL="985838" lvl="1" defTabSz="107315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ANOVA: Explains outcome for different groups of the data</a:t>
            </a:r>
          </a:p>
          <a:p>
            <a:pPr marL="985838" lvl="1" defTabSz="107315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Linear Regression: Explains outcome with explanatory variables</a:t>
            </a:r>
          </a:p>
          <a:p>
            <a:pPr marL="985838" lvl="1" defTabSz="107315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ANCOVA: Does both simultaneously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Increases the precision of the analysis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Compares the means at the average values of the predictor variables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The predictor </a:t>
            </a:r>
            <a:r>
              <a:rPr lang="en-GB" sz="2800" dirty="0" smtClean="0"/>
              <a:t>(independent) variables </a:t>
            </a:r>
            <a:r>
              <a:rPr lang="en-GB" sz="2800" dirty="0"/>
              <a:t>must be correlated to the outcome </a:t>
            </a:r>
            <a:r>
              <a:rPr lang="en-GB" sz="2800" dirty="0" smtClean="0"/>
              <a:t>(dependent) variable</a:t>
            </a:r>
            <a:endParaRPr lang="en-GB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560" y="116632"/>
            <a:ext cx="80224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6666FF"/>
                </a:solidFill>
                <a:latin typeface="Arial Black" pitchFamily="34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Analysis of Covariance (ANCOVA)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275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91" name="Straight Connector 4"/>
          <p:cNvCxnSpPr>
            <a:cxnSpLocks noChangeShapeType="1"/>
          </p:cNvCxnSpPr>
          <p:nvPr/>
        </p:nvCxnSpPr>
        <p:spPr bwMode="auto">
          <a:xfrm rot="5400000">
            <a:off x="-676919" y="3122390"/>
            <a:ext cx="3924000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triangle" w="lg" len="lg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2" name="Straight Connector 6"/>
          <p:cNvCxnSpPr>
            <a:cxnSpLocks noChangeShapeType="1"/>
          </p:cNvCxnSpPr>
          <p:nvPr/>
        </p:nvCxnSpPr>
        <p:spPr bwMode="auto">
          <a:xfrm>
            <a:off x="1000125" y="4826369"/>
            <a:ext cx="6000750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3" name="Oval 13"/>
          <p:cNvSpPr>
            <a:spLocks noChangeArrowheads="1"/>
          </p:cNvSpPr>
          <p:nvPr/>
        </p:nvSpPr>
        <p:spPr bwMode="auto">
          <a:xfrm rot="18688069">
            <a:off x="1532732" y="2020463"/>
            <a:ext cx="3328987" cy="1304925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37894" name="Oval 26"/>
          <p:cNvSpPr>
            <a:spLocks noChangeArrowheads="1"/>
          </p:cNvSpPr>
          <p:nvPr/>
        </p:nvSpPr>
        <p:spPr bwMode="auto">
          <a:xfrm rot="-3061348">
            <a:off x="2532857" y="2306213"/>
            <a:ext cx="3328987" cy="1304925"/>
          </a:xfrm>
          <a:prstGeom prst="ellipse">
            <a:avLst/>
          </a:prstGeom>
          <a:solidFill>
            <a:srgbClr val="00B050">
              <a:alpha val="3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cxnSp>
        <p:nvCxnSpPr>
          <p:cNvPr id="29" name="Straight Connector 28"/>
          <p:cNvCxnSpPr>
            <a:cxnSpLocks noChangeShapeType="1"/>
          </p:cNvCxnSpPr>
          <p:nvPr/>
        </p:nvCxnSpPr>
        <p:spPr bwMode="auto">
          <a:xfrm rot="5400000">
            <a:off x="1785938" y="1397369"/>
            <a:ext cx="2928937" cy="250031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>
            <a:cxnSpLocks noChangeShapeType="1"/>
          </p:cNvCxnSpPr>
          <p:nvPr/>
        </p:nvCxnSpPr>
        <p:spPr bwMode="auto">
          <a:xfrm rot="5400000">
            <a:off x="2857500" y="1825994"/>
            <a:ext cx="2786063" cy="221456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32"/>
          <p:cNvCxnSpPr>
            <a:cxnSpLocks noChangeShapeType="1"/>
            <a:stCxn id="58" idx="0"/>
          </p:cNvCxnSpPr>
          <p:nvPr/>
        </p:nvCxnSpPr>
        <p:spPr bwMode="auto">
          <a:xfrm rot="16200000" flipH="1">
            <a:off x="2678113" y="2148256"/>
            <a:ext cx="1588" cy="107156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Connector 35"/>
          <p:cNvCxnSpPr>
            <a:cxnSpLocks noChangeShapeType="1"/>
            <a:endCxn id="58" idx="2"/>
          </p:cNvCxnSpPr>
          <p:nvPr/>
        </p:nvCxnSpPr>
        <p:spPr bwMode="auto">
          <a:xfrm rot="10800000">
            <a:off x="2143125" y="2897557"/>
            <a:ext cx="2143125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9" name="TextBox 40"/>
          <p:cNvSpPr txBox="1">
            <a:spLocks noChangeArrowheads="1"/>
          </p:cNvSpPr>
          <p:nvPr/>
        </p:nvSpPr>
        <p:spPr bwMode="auto">
          <a:xfrm>
            <a:off x="4641599" y="4866162"/>
            <a:ext cx="2786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Covariate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00" name="TextBox 41"/>
          <p:cNvSpPr txBox="1">
            <a:spLocks noChangeArrowheads="1"/>
          </p:cNvSpPr>
          <p:nvPr/>
        </p:nvSpPr>
        <p:spPr bwMode="auto">
          <a:xfrm rot="-5400000">
            <a:off x="-384969" y="2666724"/>
            <a:ext cx="2714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Outcome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Connector 43"/>
          <p:cNvCxnSpPr>
            <a:cxnSpLocks noChangeShapeType="1"/>
          </p:cNvCxnSpPr>
          <p:nvPr/>
        </p:nvCxnSpPr>
        <p:spPr bwMode="auto">
          <a:xfrm rot="5400000" flipH="1" flipV="1">
            <a:off x="1878749" y="2960744"/>
            <a:ext cx="3672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45"/>
          <p:cNvCxnSpPr>
            <a:cxnSpLocks noChangeShapeType="1"/>
            <a:endCxn id="51" idx="0"/>
          </p:cNvCxnSpPr>
          <p:nvPr/>
        </p:nvCxnSpPr>
        <p:spPr bwMode="auto">
          <a:xfrm>
            <a:off x="3714750" y="2111744"/>
            <a:ext cx="1857375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49"/>
          <p:cNvCxnSpPr>
            <a:cxnSpLocks noChangeShapeType="1"/>
            <a:endCxn id="51" idx="2"/>
          </p:cNvCxnSpPr>
          <p:nvPr/>
        </p:nvCxnSpPr>
        <p:spPr bwMode="auto">
          <a:xfrm>
            <a:off x="3714750" y="3540494"/>
            <a:ext cx="1857375" cy="1588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Right Brace 50"/>
          <p:cNvSpPr>
            <a:spLocks/>
          </p:cNvSpPr>
          <p:nvPr/>
        </p:nvSpPr>
        <p:spPr bwMode="auto">
          <a:xfrm>
            <a:off x="5572125" y="2111744"/>
            <a:ext cx="357188" cy="1428750"/>
          </a:xfrm>
          <a:prstGeom prst="rightBrace">
            <a:avLst>
              <a:gd name="adj1" fmla="val 23611"/>
              <a:gd name="adj2" fmla="val 50477"/>
            </a:avLst>
          </a:prstGeom>
          <a:solidFill>
            <a:schemeClr val="accent1">
              <a:alpha val="0"/>
            </a:scheme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58" name="Left Brace 57"/>
          <p:cNvSpPr>
            <a:spLocks/>
          </p:cNvSpPr>
          <p:nvPr/>
        </p:nvSpPr>
        <p:spPr bwMode="auto">
          <a:xfrm>
            <a:off x="2000250" y="2683244"/>
            <a:ext cx="142875" cy="214313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>
              <a:alpha val="0"/>
            </a:schemeClr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83878" y="153141"/>
            <a:ext cx="4176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Difference of means adjusted to average covariate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111199" y="230585"/>
            <a:ext cx="163051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Difference of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2972940" y="223807"/>
            <a:ext cx="1500189" cy="830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Average Covariate</a:t>
            </a:r>
          </a:p>
        </p:txBody>
      </p:sp>
      <p:sp>
        <p:nvSpPr>
          <p:cNvPr id="37912" name="TextBox 80"/>
          <p:cNvSpPr txBox="1">
            <a:spLocks noChangeArrowheads="1"/>
          </p:cNvSpPr>
          <p:nvPr/>
        </p:nvSpPr>
        <p:spPr bwMode="auto">
          <a:xfrm>
            <a:off x="1284288" y="4040557"/>
            <a:ext cx="1285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Group 1</a:t>
            </a:r>
          </a:p>
        </p:txBody>
      </p:sp>
      <p:sp>
        <p:nvSpPr>
          <p:cNvPr id="37913" name="TextBox 82"/>
          <p:cNvSpPr txBox="1">
            <a:spLocks noChangeArrowheads="1"/>
          </p:cNvSpPr>
          <p:nvPr/>
        </p:nvSpPr>
        <p:spPr bwMode="auto">
          <a:xfrm>
            <a:off x="2411760" y="4326307"/>
            <a:ext cx="13387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Group 2</a:t>
            </a:r>
          </a:p>
        </p:txBody>
      </p:sp>
      <p:sp>
        <p:nvSpPr>
          <p:cNvPr id="86" name="Oval 85"/>
          <p:cNvSpPr>
            <a:spLocks noChangeArrowheads="1"/>
          </p:cNvSpPr>
          <p:nvPr/>
        </p:nvSpPr>
        <p:spPr bwMode="auto">
          <a:xfrm>
            <a:off x="3143250" y="2611807"/>
            <a:ext cx="142875" cy="14287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87" name="Oval 86"/>
          <p:cNvSpPr>
            <a:spLocks noChangeArrowheads="1"/>
          </p:cNvSpPr>
          <p:nvPr/>
        </p:nvSpPr>
        <p:spPr bwMode="auto">
          <a:xfrm>
            <a:off x="4214813" y="2826119"/>
            <a:ext cx="142875" cy="14287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88" name="Oval 87"/>
          <p:cNvSpPr>
            <a:spLocks noChangeArrowheads="1"/>
          </p:cNvSpPr>
          <p:nvPr/>
        </p:nvSpPr>
        <p:spPr bwMode="auto">
          <a:xfrm>
            <a:off x="3643313" y="2040307"/>
            <a:ext cx="142875" cy="14287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sp>
        <p:nvSpPr>
          <p:cNvPr id="89" name="Oval 88"/>
          <p:cNvSpPr>
            <a:spLocks noChangeArrowheads="1"/>
          </p:cNvSpPr>
          <p:nvPr/>
        </p:nvSpPr>
        <p:spPr bwMode="auto">
          <a:xfrm>
            <a:off x="3643313" y="3502149"/>
            <a:ext cx="142875" cy="142875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+mn-lt"/>
            </a:endParaRPr>
          </a:p>
        </p:txBody>
      </p:sp>
      <p:cxnSp>
        <p:nvCxnSpPr>
          <p:cNvPr id="37919" name="Straight Connector 95"/>
          <p:cNvCxnSpPr>
            <a:cxnSpLocks noChangeShapeType="1"/>
          </p:cNvCxnSpPr>
          <p:nvPr/>
        </p:nvCxnSpPr>
        <p:spPr bwMode="auto">
          <a:xfrm>
            <a:off x="7150100" y="1325932"/>
            <a:ext cx="1588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" name="Straight Connector 97"/>
          <p:cNvCxnSpPr>
            <a:cxnSpLocks noChangeShapeType="1"/>
          </p:cNvCxnSpPr>
          <p:nvPr/>
        </p:nvCxnSpPr>
        <p:spPr bwMode="auto">
          <a:xfrm rot="5400000" flipH="1" flipV="1">
            <a:off x="5537200" y="2646732"/>
            <a:ext cx="2786063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6929438" y="1397369"/>
            <a:ext cx="1697037" cy="2624138"/>
          </a:xfrm>
          <a:custGeom>
            <a:avLst/>
            <a:gdLst>
              <a:gd name="T0" fmla="*/ 10573 w 1697665"/>
              <a:gd name="T1" fmla="*/ 0 h 2624471"/>
              <a:gd name="T2" fmla="*/ 42290 w 1697665"/>
              <a:gd name="T3" fmla="*/ 191026 h 2624471"/>
              <a:gd name="T4" fmla="*/ 137458 w 1697665"/>
              <a:gd name="T5" fmla="*/ 360817 h 2624471"/>
              <a:gd name="T6" fmla="*/ 264344 w 1697665"/>
              <a:gd name="T7" fmla="*/ 466948 h 2624471"/>
              <a:gd name="T8" fmla="*/ 507538 w 1697665"/>
              <a:gd name="T9" fmla="*/ 615519 h 2624471"/>
              <a:gd name="T10" fmla="*/ 909338 w 1697665"/>
              <a:gd name="T11" fmla="*/ 764090 h 2624471"/>
              <a:gd name="T12" fmla="*/ 1078521 w 1697665"/>
              <a:gd name="T13" fmla="*/ 806545 h 2624471"/>
              <a:gd name="T14" fmla="*/ 1279420 w 1697665"/>
              <a:gd name="T15" fmla="*/ 880823 h 2624471"/>
              <a:gd name="T16" fmla="*/ 1533189 w 1697665"/>
              <a:gd name="T17" fmla="*/ 1018791 h 2624471"/>
              <a:gd name="T18" fmla="*/ 1628352 w 1697665"/>
              <a:gd name="T19" fmla="*/ 1114305 h 2624471"/>
              <a:gd name="T20" fmla="*/ 1670647 w 1697665"/>
              <a:gd name="T21" fmla="*/ 1252263 h 2624471"/>
              <a:gd name="T22" fmla="*/ 1681221 w 1697665"/>
              <a:gd name="T23" fmla="*/ 1315935 h 2624471"/>
              <a:gd name="T24" fmla="*/ 1681221 w 1697665"/>
              <a:gd name="T25" fmla="*/ 1347771 h 2624471"/>
              <a:gd name="T26" fmla="*/ 1638925 w 1697665"/>
              <a:gd name="T27" fmla="*/ 1411447 h 2624471"/>
              <a:gd name="T28" fmla="*/ 1586057 w 1697665"/>
              <a:gd name="T29" fmla="*/ 1506960 h 2624471"/>
              <a:gd name="T30" fmla="*/ 1681221 w 1697665"/>
              <a:gd name="T31" fmla="*/ 1337169 h 2624471"/>
              <a:gd name="T32" fmla="*/ 1575484 w 1697665"/>
              <a:gd name="T33" fmla="*/ 1496347 h 2624471"/>
              <a:gd name="T34" fmla="*/ 1469748 w 1697665"/>
              <a:gd name="T35" fmla="*/ 1591855 h 2624471"/>
              <a:gd name="T36" fmla="*/ 1385158 w 1697665"/>
              <a:gd name="T37" fmla="*/ 1634310 h 2624471"/>
              <a:gd name="T38" fmla="*/ 1226553 w 1697665"/>
              <a:gd name="T39" fmla="*/ 1687368 h 2624471"/>
              <a:gd name="T40" fmla="*/ 1120815 w 1697665"/>
              <a:gd name="T41" fmla="*/ 1719206 h 2624471"/>
              <a:gd name="T42" fmla="*/ 1015076 w 1697665"/>
              <a:gd name="T43" fmla="*/ 1782881 h 2624471"/>
              <a:gd name="T44" fmla="*/ 740161 w 1697665"/>
              <a:gd name="T45" fmla="*/ 1846556 h 2624471"/>
              <a:gd name="T46" fmla="*/ 570982 w 1697665"/>
              <a:gd name="T47" fmla="*/ 1920843 h 2624471"/>
              <a:gd name="T48" fmla="*/ 433522 w 1697665"/>
              <a:gd name="T49" fmla="*/ 1973907 h 2624471"/>
              <a:gd name="T50" fmla="*/ 274916 w 1697665"/>
              <a:gd name="T51" fmla="*/ 2090640 h 2624471"/>
              <a:gd name="T52" fmla="*/ 137458 w 1697665"/>
              <a:gd name="T53" fmla="*/ 2207373 h 2624471"/>
              <a:gd name="T54" fmla="*/ 21145 w 1697665"/>
              <a:gd name="T55" fmla="*/ 2377163 h 2624471"/>
              <a:gd name="T56" fmla="*/ 10573 w 1697665"/>
              <a:gd name="T57" fmla="*/ 2589424 h 2624471"/>
              <a:gd name="T58" fmla="*/ 10573 w 1697665"/>
              <a:gd name="T59" fmla="*/ 2557586 h 2624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97665"/>
              <a:gd name="T91" fmla="*/ 0 h 2624471"/>
              <a:gd name="T92" fmla="*/ 1697665 w 1697665"/>
              <a:gd name="T93" fmla="*/ 2624471 h 26244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97665" h="2624471">
                <a:moveTo>
                  <a:pt x="10633" y="0"/>
                </a:moveTo>
                <a:cubicBezTo>
                  <a:pt x="15949" y="65567"/>
                  <a:pt x="21265" y="131135"/>
                  <a:pt x="42530" y="191386"/>
                </a:cubicBezTo>
                <a:cubicBezTo>
                  <a:pt x="63795" y="251637"/>
                  <a:pt x="101009" y="315433"/>
                  <a:pt x="138223" y="361507"/>
                </a:cubicBezTo>
                <a:cubicBezTo>
                  <a:pt x="175437" y="407582"/>
                  <a:pt x="203791" y="425303"/>
                  <a:pt x="265814" y="467833"/>
                </a:cubicBezTo>
                <a:cubicBezTo>
                  <a:pt x="327837" y="510363"/>
                  <a:pt x="402265" y="567070"/>
                  <a:pt x="510363" y="616689"/>
                </a:cubicBezTo>
                <a:cubicBezTo>
                  <a:pt x="618461" y="666308"/>
                  <a:pt x="818707" y="733647"/>
                  <a:pt x="914400" y="765545"/>
                </a:cubicBezTo>
                <a:cubicBezTo>
                  <a:pt x="1010093" y="797443"/>
                  <a:pt x="1022498" y="788582"/>
                  <a:pt x="1084521" y="808075"/>
                </a:cubicBezTo>
                <a:cubicBezTo>
                  <a:pt x="1146544" y="827568"/>
                  <a:pt x="1210339" y="847061"/>
                  <a:pt x="1286539" y="882503"/>
                </a:cubicBezTo>
                <a:cubicBezTo>
                  <a:pt x="1362739" y="917945"/>
                  <a:pt x="1483242" y="981740"/>
                  <a:pt x="1541721" y="1020726"/>
                </a:cubicBezTo>
                <a:cubicBezTo>
                  <a:pt x="1600200" y="1059712"/>
                  <a:pt x="1614377" y="1077433"/>
                  <a:pt x="1637414" y="1116419"/>
                </a:cubicBezTo>
                <a:cubicBezTo>
                  <a:pt x="1660451" y="1155405"/>
                  <a:pt x="1671084" y="1220972"/>
                  <a:pt x="1679944" y="1254642"/>
                </a:cubicBezTo>
                <a:cubicBezTo>
                  <a:pt x="1688804" y="1288312"/>
                  <a:pt x="1688805" y="1302489"/>
                  <a:pt x="1690577" y="1318438"/>
                </a:cubicBezTo>
                <a:cubicBezTo>
                  <a:pt x="1692349" y="1334387"/>
                  <a:pt x="1697665" y="1334386"/>
                  <a:pt x="1690577" y="1350335"/>
                </a:cubicBezTo>
                <a:cubicBezTo>
                  <a:pt x="1683489" y="1366284"/>
                  <a:pt x="1663995" y="1387549"/>
                  <a:pt x="1648046" y="1414131"/>
                </a:cubicBezTo>
                <a:cubicBezTo>
                  <a:pt x="1632097" y="1440713"/>
                  <a:pt x="1587795" y="1522229"/>
                  <a:pt x="1594884" y="1509824"/>
                </a:cubicBezTo>
                <a:cubicBezTo>
                  <a:pt x="1601973" y="1497419"/>
                  <a:pt x="1692349" y="1341475"/>
                  <a:pt x="1690577" y="1339703"/>
                </a:cubicBezTo>
                <a:cubicBezTo>
                  <a:pt x="1688805" y="1337931"/>
                  <a:pt x="1619693" y="1456661"/>
                  <a:pt x="1584251" y="1499191"/>
                </a:cubicBezTo>
                <a:cubicBezTo>
                  <a:pt x="1548809" y="1541721"/>
                  <a:pt x="1509824" y="1571847"/>
                  <a:pt x="1477926" y="1594884"/>
                </a:cubicBezTo>
                <a:cubicBezTo>
                  <a:pt x="1446028" y="1617921"/>
                  <a:pt x="1433623" y="1621465"/>
                  <a:pt x="1392865" y="1637414"/>
                </a:cubicBezTo>
                <a:cubicBezTo>
                  <a:pt x="1352107" y="1653363"/>
                  <a:pt x="1277679" y="1676400"/>
                  <a:pt x="1233377" y="1690577"/>
                </a:cubicBezTo>
                <a:cubicBezTo>
                  <a:pt x="1189075" y="1704754"/>
                  <a:pt x="1162493" y="1706526"/>
                  <a:pt x="1127051" y="1722475"/>
                </a:cubicBezTo>
                <a:cubicBezTo>
                  <a:pt x="1091609" y="1738424"/>
                  <a:pt x="1084521" y="1765005"/>
                  <a:pt x="1020726" y="1786270"/>
                </a:cubicBezTo>
                <a:cubicBezTo>
                  <a:pt x="956931" y="1807535"/>
                  <a:pt x="818707" y="1827028"/>
                  <a:pt x="744279" y="1850065"/>
                </a:cubicBezTo>
                <a:cubicBezTo>
                  <a:pt x="669851" y="1873102"/>
                  <a:pt x="625549" y="1903228"/>
                  <a:pt x="574158" y="1924493"/>
                </a:cubicBezTo>
                <a:cubicBezTo>
                  <a:pt x="522767" y="1945758"/>
                  <a:pt x="485554" y="1949303"/>
                  <a:pt x="435935" y="1977656"/>
                </a:cubicBezTo>
                <a:cubicBezTo>
                  <a:pt x="386316" y="2006010"/>
                  <a:pt x="326065" y="2055628"/>
                  <a:pt x="276446" y="2094614"/>
                </a:cubicBezTo>
                <a:cubicBezTo>
                  <a:pt x="226827" y="2133600"/>
                  <a:pt x="180753" y="2163726"/>
                  <a:pt x="138223" y="2211572"/>
                </a:cubicBezTo>
                <a:cubicBezTo>
                  <a:pt x="95693" y="2259418"/>
                  <a:pt x="42530" y="2317898"/>
                  <a:pt x="21265" y="2381693"/>
                </a:cubicBezTo>
                <a:cubicBezTo>
                  <a:pt x="0" y="2445488"/>
                  <a:pt x="12405" y="2564219"/>
                  <a:pt x="10633" y="2594345"/>
                </a:cubicBezTo>
                <a:cubicBezTo>
                  <a:pt x="8861" y="2624471"/>
                  <a:pt x="9747" y="2593459"/>
                  <a:pt x="10633" y="2562447"/>
                </a:cubicBezTo>
              </a:path>
            </a:pathLst>
          </a:custGeom>
          <a:solidFill>
            <a:srgbClr val="FFFF00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6929438" y="1611682"/>
            <a:ext cx="1697037" cy="2571750"/>
          </a:xfrm>
          <a:custGeom>
            <a:avLst/>
            <a:gdLst>
              <a:gd name="T0" fmla="*/ 10573 w 1697665"/>
              <a:gd name="T1" fmla="*/ 0 h 2624471"/>
              <a:gd name="T2" fmla="*/ 42290 w 1697665"/>
              <a:gd name="T3" fmla="*/ 138327 h 2624471"/>
              <a:gd name="T4" fmla="*/ 137458 w 1697665"/>
              <a:gd name="T5" fmla="*/ 261287 h 2624471"/>
              <a:gd name="T6" fmla="*/ 264344 w 1697665"/>
              <a:gd name="T7" fmla="*/ 338131 h 2624471"/>
              <a:gd name="T8" fmla="*/ 507538 w 1697665"/>
              <a:gd name="T9" fmla="*/ 445721 h 2624471"/>
              <a:gd name="T10" fmla="*/ 909338 w 1697665"/>
              <a:gd name="T11" fmla="*/ 553309 h 2624471"/>
              <a:gd name="T12" fmla="*/ 1078521 w 1697665"/>
              <a:gd name="T13" fmla="*/ 584049 h 2624471"/>
              <a:gd name="T14" fmla="*/ 1279420 w 1697665"/>
              <a:gd name="T15" fmla="*/ 637840 h 2624471"/>
              <a:gd name="T16" fmla="*/ 1533189 w 1697665"/>
              <a:gd name="T17" fmla="*/ 737743 h 2624471"/>
              <a:gd name="T18" fmla="*/ 1628352 w 1697665"/>
              <a:gd name="T19" fmla="*/ 806908 h 2624471"/>
              <a:gd name="T20" fmla="*/ 1670647 w 1697665"/>
              <a:gd name="T21" fmla="*/ 906812 h 2624471"/>
              <a:gd name="T22" fmla="*/ 1681221 w 1697665"/>
              <a:gd name="T23" fmla="*/ 952919 h 2624471"/>
              <a:gd name="T24" fmla="*/ 1681221 w 1697665"/>
              <a:gd name="T25" fmla="*/ 975974 h 2624471"/>
              <a:gd name="T26" fmla="*/ 1638925 w 1697665"/>
              <a:gd name="T27" fmla="*/ 1022086 h 2624471"/>
              <a:gd name="T28" fmla="*/ 1586057 w 1697665"/>
              <a:gd name="T29" fmla="*/ 1091247 h 2624471"/>
              <a:gd name="T30" fmla="*/ 1681221 w 1697665"/>
              <a:gd name="T31" fmla="*/ 968291 h 2624471"/>
              <a:gd name="T32" fmla="*/ 1575484 w 1697665"/>
              <a:gd name="T33" fmla="*/ 1083562 h 2624471"/>
              <a:gd name="T34" fmla="*/ 1469748 w 1697665"/>
              <a:gd name="T35" fmla="*/ 1152726 h 2624471"/>
              <a:gd name="T36" fmla="*/ 1385158 w 1697665"/>
              <a:gd name="T37" fmla="*/ 1183465 h 2624471"/>
              <a:gd name="T38" fmla="*/ 1226553 w 1697665"/>
              <a:gd name="T39" fmla="*/ 1221889 h 2624471"/>
              <a:gd name="T40" fmla="*/ 1120815 w 1697665"/>
              <a:gd name="T41" fmla="*/ 1244944 h 2624471"/>
              <a:gd name="T42" fmla="*/ 1015076 w 1697665"/>
              <a:gd name="T43" fmla="*/ 1291054 h 2624471"/>
              <a:gd name="T44" fmla="*/ 740161 w 1697665"/>
              <a:gd name="T45" fmla="*/ 1337162 h 2624471"/>
              <a:gd name="T46" fmla="*/ 570982 w 1697665"/>
              <a:gd name="T47" fmla="*/ 1390956 h 2624471"/>
              <a:gd name="T48" fmla="*/ 433522 w 1697665"/>
              <a:gd name="T49" fmla="*/ 1429378 h 2624471"/>
              <a:gd name="T50" fmla="*/ 274916 w 1697665"/>
              <a:gd name="T51" fmla="*/ 1513912 h 2624471"/>
              <a:gd name="T52" fmla="*/ 137458 w 1697665"/>
              <a:gd name="T53" fmla="*/ 1598445 h 2624471"/>
              <a:gd name="T54" fmla="*/ 21145 w 1697665"/>
              <a:gd name="T55" fmla="*/ 1721402 h 2624471"/>
              <a:gd name="T56" fmla="*/ 10573 w 1697665"/>
              <a:gd name="T57" fmla="*/ 1875099 h 2624471"/>
              <a:gd name="T58" fmla="*/ 10573 w 1697665"/>
              <a:gd name="T59" fmla="*/ 1852044 h 2624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97665"/>
              <a:gd name="T91" fmla="*/ 0 h 2624471"/>
              <a:gd name="T92" fmla="*/ 1697665 w 1697665"/>
              <a:gd name="T93" fmla="*/ 2624471 h 26244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97665" h="2624471">
                <a:moveTo>
                  <a:pt x="10633" y="0"/>
                </a:moveTo>
                <a:cubicBezTo>
                  <a:pt x="15949" y="65567"/>
                  <a:pt x="21265" y="131135"/>
                  <a:pt x="42530" y="191386"/>
                </a:cubicBezTo>
                <a:cubicBezTo>
                  <a:pt x="63795" y="251637"/>
                  <a:pt x="101009" y="315433"/>
                  <a:pt x="138223" y="361507"/>
                </a:cubicBezTo>
                <a:cubicBezTo>
                  <a:pt x="175437" y="407582"/>
                  <a:pt x="203791" y="425303"/>
                  <a:pt x="265814" y="467833"/>
                </a:cubicBezTo>
                <a:cubicBezTo>
                  <a:pt x="327837" y="510363"/>
                  <a:pt x="402265" y="567070"/>
                  <a:pt x="510363" y="616689"/>
                </a:cubicBezTo>
                <a:cubicBezTo>
                  <a:pt x="618461" y="666308"/>
                  <a:pt x="818707" y="733647"/>
                  <a:pt x="914400" y="765545"/>
                </a:cubicBezTo>
                <a:cubicBezTo>
                  <a:pt x="1010093" y="797443"/>
                  <a:pt x="1022498" y="788582"/>
                  <a:pt x="1084521" y="808075"/>
                </a:cubicBezTo>
                <a:cubicBezTo>
                  <a:pt x="1146544" y="827568"/>
                  <a:pt x="1210339" y="847061"/>
                  <a:pt x="1286539" y="882503"/>
                </a:cubicBezTo>
                <a:cubicBezTo>
                  <a:pt x="1362739" y="917945"/>
                  <a:pt x="1483242" y="981740"/>
                  <a:pt x="1541721" y="1020726"/>
                </a:cubicBezTo>
                <a:cubicBezTo>
                  <a:pt x="1600200" y="1059712"/>
                  <a:pt x="1614377" y="1077433"/>
                  <a:pt x="1637414" y="1116419"/>
                </a:cubicBezTo>
                <a:cubicBezTo>
                  <a:pt x="1660451" y="1155405"/>
                  <a:pt x="1671084" y="1220972"/>
                  <a:pt x="1679944" y="1254642"/>
                </a:cubicBezTo>
                <a:cubicBezTo>
                  <a:pt x="1688804" y="1288312"/>
                  <a:pt x="1688805" y="1302489"/>
                  <a:pt x="1690577" y="1318438"/>
                </a:cubicBezTo>
                <a:cubicBezTo>
                  <a:pt x="1692349" y="1334387"/>
                  <a:pt x="1697665" y="1334386"/>
                  <a:pt x="1690577" y="1350335"/>
                </a:cubicBezTo>
                <a:cubicBezTo>
                  <a:pt x="1683489" y="1366284"/>
                  <a:pt x="1663995" y="1387549"/>
                  <a:pt x="1648046" y="1414131"/>
                </a:cubicBezTo>
                <a:cubicBezTo>
                  <a:pt x="1632097" y="1440713"/>
                  <a:pt x="1587795" y="1522229"/>
                  <a:pt x="1594884" y="1509824"/>
                </a:cubicBezTo>
                <a:cubicBezTo>
                  <a:pt x="1601973" y="1497419"/>
                  <a:pt x="1692349" y="1341475"/>
                  <a:pt x="1690577" y="1339703"/>
                </a:cubicBezTo>
                <a:cubicBezTo>
                  <a:pt x="1688805" y="1337931"/>
                  <a:pt x="1619693" y="1456661"/>
                  <a:pt x="1584251" y="1499191"/>
                </a:cubicBezTo>
                <a:cubicBezTo>
                  <a:pt x="1548809" y="1541721"/>
                  <a:pt x="1509824" y="1571847"/>
                  <a:pt x="1477926" y="1594884"/>
                </a:cubicBezTo>
                <a:cubicBezTo>
                  <a:pt x="1446028" y="1617921"/>
                  <a:pt x="1433623" y="1621465"/>
                  <a:pt x="1392865" y="1637414"/>
                </a:cubicBezTo>
                <a:cubicBezTo>
                  <a:pt x="1352107" y="1653363"/>
                  <a:pt x="1277679" y="1676400"/>
                  <a:pt x="1233377" y="1690577"/>
                </a:cubicBezTo>
                <a:cubicBezTo>
                  <a:pt x="1189075" y="1704754"/>
                  <a:pt x="1162493" y="1706526"/>
                  <a:pt x="1127051" y="1722475"/>
                </a:cubicBezTo>
                <a:cubicBezTo>
                  <a:pt x="1091609" y="1738424"/>
                  <a:pt x="1084521" y="1765005"/>
                  <a:pt x="1020726" y="1786270"/>
                </a:cubicBezTo>
                <a:cubicBezTo>
                  <a:pt x="956931" y="1807535"/>
                  <a:pt x="818707" y="1827028"/>
                  <a:pt x="744279" y="1850065"/>
                </a:cubicBezTo>
                <a:cubicBezTo>
                  <a:pt x="669851" y="1873102"/>
                  <a:pt x="625549" y="1903228"/>
                  <a:pt x="574158" y="1924493"/>
                </a:cubicBezTo>
                <a:cubicBezTo>
                  <a:pt x="522767" y="1945758"/>
                  <a:pt x="485554" y="1949303"/>
                  <a:pt x="435935" y="1977656"/>
                </a:cubicBezTo>
                <a:cubicBezTo>
                  <a:pt x="386316" y="2006010"/>
                  <a:pt x="326065" y="2055628"/>
                  <a:pt x="276446" y="2094614"/>
                </a:cubicBezTo>
                <a:cubicBezTo>
                  <a:pt x="226827" y="2133600"/>
                  <a:pt x="180753" y="2163726"/>
                  <a:pt x="138223" y="2211572"/>
                </a:cubicBezTo>
                <a:cubicBezTo>
                  <a:pt x="95693" y="2259418"/>
                  <a:pt x="42530" y="2317898"/>
                  <a:pt x="21265" y="2381693"/>
                </a:cubicBezTo>
                <a:cubicBezTo>
                  <a:pt x="0" y="2445488"/>
                  <a:pt x="12405" y="2564219"/>
                  <a:pt x="10633" y="2594345"/>
                </a:cubicBezTo>
                <a:cubicBezTo>
                  <a:pt x="8861" y="2624471"/>
                  <a:pt x="9747" y="2593459"/>
                  <a:pt x="10633" y="2562447"/>
                </a:cubicBezTo>
              </a:path>
            </a:pathLst>
          </a:custGeom>
          <a:solidFill>
            <a:srgbClr val="00B050">
              <a:alpha val="3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 rot="16200000">
            <a:off x="3672096" y="4165925"/>
            <a:ext cx="1080000" cy="2448000"/>
          </a:xfrm>
          <a:custGeom>
            <a:avLst/>
            <a:gdLst>
              <a:gd name="T0" fmla="*/ 10573 w 1697665"/>
              <a:gd name="T1" fmla="*/ 0 h 2624471"/>
              <a:gd name="T2" fmla="*/ 42290 w 1697665"/>
              <a:gd name="T3" fmla="*/ 138327 h 2624471"/>
              <a:gd name="T4" fmla="*/ 137458 w 1697665"/>
              <a:gd name="T5" fmla="*/ 261287 h 2624471"/>
              <a:gd name="T6" fmla="*/ 264344 w 1697665"/>
              <a:gd name="T7" fmla="*/ 338131 h 2624471"/>
              <a:gd name="T8" fmla="*/ 507538 w 1697665"/>
              <a:gd name="T9" fmla="*/ 445721 h 2624471"/>
              <a:gd name="T10" fmla="*/ 909338 w 1697665"/>
              <a:gd name="T11" fmla="*/ 553309 h 2624471"/>
              <a:gd name="T12" fmla="*/ 1078521 w 1697665"/>
              <a:gd name="T13" fmla="*/ 584049 h 2624471"/>
              <a:gd name="T14" fmla="*/ 1279420 w 1697665"/>
              <a:gd name="T15" fmla="*/ 637840 h 2624471"/>
              <a:gd name="T16" fmla="*/ 1533189 w 1697665"/>
              <a:gd name="T17" fmla="*/ 737743 h 2624471"/>
              <a:gd name="T18" fmla="*/ 1628352 w 1697665"/>
              <a:gd name="T19" fmla="*/ 806908 h 2624471"/>
              <a:gd name="T20" fmla="*/ 1670647 w 1697665"/>
              <a:gd name="T21" fmla="*/ 906812 h 2624471"/>
              <a:gd name="T22" fmla="*/ 1681221 w 1697665"/>
              <a:gd name="T23" fmla="*/ 952919 h 2624471"/>
              <a:gd name="T24" fmla="*/ 1681221 w 1697665"/>
              <a:gd name="T25" fmla="*/ 975974 h 2624471"/>
              <a:gd name="T26" fmla="*/ 1638925 w 1697665"/>
              <a:gd name="T27" fmla="*/ 1022086 h 2624471"/>
              <a:gd name="T28" fmla="*/ 1586057 w 1697665"/>
              <a:gd name="T29" fmla="*/ 1091247 h 2624471"/>
              <a:gd name="T30" fmla="*/ 1681221 w 1697665"/>
              <a:gd name="T31" fmla="*/ 968291 h 2624471"/>
              <a:gd name="T32" fmla="*/ 1575484 w 1697665"/>
              <a:gd name="T33" fmla="*/ 1083562 h 2624471"/>
              <a:gd name="T34" fmla="*/ 1469748 w 1697665"/>
              <a:gd name="T35" fmla="*/ 1152726 h 2624471"/>
              <a:gd name="T36" fmla="*/ 1385158 w 1697665"/>
              <a:gd name="T37" fmla="*/ 1183465 h 2624471"/>
              <a:gd name="T38" fmla="*/ 1226553 w 1697665"/>
              <a:gd name="T39" fmla="*/ 1221889 h 2624471"/>
              <a:gd name="T40" fmla="*/ 1120815 w 1697665"/>
              <a:gd name="T41" fmla="*/ 1244944 h 2624471"/>
              <a:gd name="T42" fmla="*/ 1015076 w 1697665"/>
              <a:gd name="T43" fmla="*/ 1291054 h 2624471"/>
              <a:gd name="T44" fmla="*/ 740161 w 1697665"/>
              <a:gd name="T45" fmla="*/ 1337162 h 2624471"/>
              <a:gd name="T46" fmla="*/ 570982 w 1697665"/>
              <a:gd name="T47" fmla="*/ 1390956 h 2624471"/>
              <a:gd name="T48" fmla="*/ 433522 w 1697665"/>
              <a:gd name="T49" fmla="*/ 1429378 h 2624471"/>
              <a:gd name="T50" fmla="*/ 274916 w 1697665"/>
              <a:gd name="T51" fmla="*/ 1513912 h 2624471"/>
              <a:gd name="T52" fmla="*/ 137458 w 1697665"/>
              <a:gd name="T53" fmla="*/ 1598445 h 2624471"/>
              <a:gd name="T54" fmla="*/ 21145 w 1697665"/>
              <a:gd name="T55" fmla="*/ 1721402 h 2624471"/>
              <a:gd name="T56" fmla="*/ 10573 w 1697665"/>
              <a:gd name="T57" fmla="*/ 1875099 h 2624471"/>
              <a:gd name="T58" fmla="*/ 10573 w 1697665"/>
              <a:gd name="T59" fmla="*/ 1852044 h 2624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97665"/>
              <a:gd name="T91" fmla="*/ 0 h 2624471"/>
              <a:gd name="T92" fmla="*/ 1697665 w 1697665"/>
              <a:gd name="T93" fmla="*/ 2624471 h 26244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97665" h="2624471">
                <a:moveTo>
                  <a:pt x="10633" y="0"/>
                </a:moveTo>
                <a:cubicBezTo>
                  <a:pt x="15949" y="65567"/>
                  <a:pt x="21265" y="131135"/>
                  <a:pt x="42530" y="191386"/>
                </a:cubicBezTo>
                <a:cubicBezTo>
                  <a:pt x="63795" y="251637"/>
                  <a:pt x="101009" y="315433"/>
                  <a:pt x="138223" y="361507"/>
                </a:cubicBezTo>
                <a:cubicBezTo>
                  <a:pt x="175437" y="407582"/>
                  <a:pt x="203791" y="425303"/>
                  <a:pt x="265814" y="467833"/>
                </a:cubicBezTo>
                <a:cubicBezTo>
                  <a:pt x="327837" y="510363"/>
                  <a:pt x="402265" y="567070"/>
                  <a:pt x="510363" y="616689"/>
                </a:cubicBezTo>
                <a:cubicBezTo>
                  <a:pt x="618461" y="666308"/>
                  <a:pt x="818707" y="733647"/>
                  <a:pt x="914400" y="765545"/>
                </a:cubicBezTo>
                <a:cubicBezTo>
                  <a:pt x="1010093" y="797443"/>
                  <a:pt x="1022498" y="788582"/>
                  <a:pt x="1084521" y="808075"/>
                </a:cubicBezTo>
                <a:cubicBezTo>
                  <a:pt x="1146544" y="827568"/>
                  <a:pt x="1210339" y="847061"/>
                  <a:pt x="1286539" y="882503"/>
                </a:cubicBezTo>
                <a:cubicBezTo>
                  <a:pt x="1362739" y="917945"/>
                  <a:pt x="1483242" y="981740"/>
                  <a:pt x="1541721" y="1020726"/>
                </a:cubicBezTo>
                <a:cubicBezTo>
                  <a:pt x="1600200" y="1059712"/>
                  <a:pt x="1614377" y="1077433"/>
                  <a:pt x="1637414" y="1116419"/>
                </a:cubicBezTo>
                <a:cubicBezTo>
                  <a:pt x="1660451" y="1155405"/>
                  <a:pt x="1671084" y="1220972"/>
                  <a:pt x="1679944" y="1254642"/>
                </a:cubicBezTo>
                <a:cubicBezTo>
                  <a:pt x="1688804" y="1288312"/>
                  <a:pt x="1688805" y="1302489"/>
                  <a:pt x="1690577" y="1318438"/>
                </a:cubicBezTo>
                <a:cubicBezTo>
                  <a:pt x="1692349" y="1334387"/>
                  <a:pt x="1697665" y="1334386"/>
                  <a:pt x="1690577" y="1350335"/>
                </a:cubicBezTo>
                <a:cubicBezTo>
                  <a:pt x="1683489" y="1366284"/>
                  <a:pt x="1663995" y="1387549"/>
                  <a:pt x="1648046" y="1414131"/>
                </a:cubicBezTo>
                <a:cubicBezTo>
                  <a:pt x="1632097" y="1440713"/>
                  <a:pt x="1587795" y="1522229"/>
                  <a:pt x="1594884" y="1509824"/>
                </a:cubicBezTo>
                <a:cubicBezTo>
                  <a:pt x="1601973" y="1497419"/>
                  <a:pt x="1692349" y="1341475"/>
                  <a:pt x="1690577" y="1339703"/>
                </a:cubicBezTo>
                <a:cubicBezTo>
                  <a:pt x="1688805" y="1337931"/>
                  <a:pt x="1619693" y="1456661"/>
                  <a:pt x="1584251" y="1499191"/>
                </a:cubicBezTo>
                <a:cubicBezTo>
                  <a:pt x="1548809" y="1541721"/>
                  <a:pt x="1509824" y="1571847"/>
                  <a:pt x="1477926" y="1594884"/>
                </a:cubicBezTo>
                <a:cubicBezTo>
                  <a:pt x="1446028" y="1617921"/>
                  <a:pt x="1433623" y="1621465"/>
                  <a:pt x="1392865" y="1637414"/>
                </a:cubicBezTo>
                <a:cubicBezTo>
                  <a:pt x="1352107" y="1653363"/>
                  <a:pt x="1277679" y="1676400"/>
                  <a:pt x="1233377" y="1690577"/>
                </a:cubicBezTo>
                <a:cubicBezTo>
                  <a:pt x="1189075" y="1704754"/>
                  <a:pt x="1162493" y="1706526"/>
                  <a:pt x="1127051" y="1722475"/>
                </a:cubicBezTo>
                <a:cubicBezTo>
                  <a:pt x="1091609" y="1738424"/>
                  <a:pt x="1084521" y="1765005"/>
                  <a:pt x="1020726" y="1786270"/>
                </a:cubicBezTo>
                <a:cubicBezTo>
                  <a:pt x="956931" y="1807535"/>
                  <a:pt x="818707" y="1827028"/>
                  <a:pt x="744279" y="1850065"/>
                </a:cubicBezTo>
                <a:cubicBezTo>
                  <a:pt x="669851" y="1873102"/>
                  <a:pt x="625549" y="1903228"/>
                  <a:pt x="574158" y="1924493"/>
                </a:cubicBezTo>
                <a:cubicBezTo>
                  <a:pt x="522767" y="1945758"/>
                  <a:pt x="485554" y="1949303"/>
                  <a:pt x="435935" y="1977656"/>
                </a:cubicBezTo>
                <a:cubicBezTo>
                  <a:pt x="386316" y="2006010"/>
                  <a:pt x="326065" y="2055628"/>
                  <a:pt x="276446" y="2094614"/>
                </a:cubicBezTo>
                <a:cubicBezTo>
                  <a:pt x="226827" y="2133600"/>
                  <a:pt x="180753" y="2163726"/>
                  <a:pt x="138223" y="2211572"/>
                </a:cubicBezTo>
                <a:cubicBezTo>
                  <a:pt x="95693" y="2259418"/>
                  <a:pt x="42530" y="2317898"/>
                  <a:pt x="21265" y="2381693"/>
                </a:cubicBezTo>
                <a:cubicBezTo>
                  <a:pt x="0" y="2445488"/>
                  <a:pt x="12405" y="2564219"/>
                  <a:pt x="10633" y="2594345"/>
                </a:cubicBezTo>
                <a:cubicBezTo>
                  <a:pt x="8861" y="2624471"/>
                  <a:pt x="9747" y="2593459"/>
                  <a:pt x="10633" y="2562447"/>
                </a:cubicBezTo>
              </a:path>
            </a:pathLst>
          </a:custGeom>
          <a:solidFill>
            <a:srgbClr val="00B050">
              <a:alpha val="34901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+mn-lt"/>
            </a:endParaRP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 rot="16200000">
            <a:off x="2735720" y="4165925"/>
            <a:ext cx="1080000" cy="2448000"/>
          </a:xfrm>
          <a:custGeom>
            <a:avLst/>
            <a:gdLst>
              <a:gd name="T0" fmla="*/ 10573 w 1697665"/>
              <a:gd name="T1" fmla="*/ 0 h 2624471"/>
              <a:gd name="T2" fmla="*/ 42290 w 1697665"/>
              <a:gd name="T3" fmla="*/ 191026 h 2624471"/>
              <a:gd name="T4" fmla="*/ 137458 w 1697665"/>
              <a:gd name="T5" fmla="*/ 360817 h 2624471"/>
              <a:gd name="T6" fmla="*/ 264344 w 1697665"/>
              <a:gd name="T7" fmla="*/ 466948 h 2624471"/>
              <a:gd name="T8" fmla="*/ 507538 w 1697665"/>
              <a:gd name="T9" fmla="*/ 615519 h 2624471"/>
              <a:gd name="T10" fmla="*/ 909338 w 1697665"/>
              <a:gd name="T11" fmla="*/ 764090 h 2624471"/>
              <a:gd name="T12" fmla="*/ 1078521 w 1697665"/>
              <a:gd name="T13" fmla="*/ 806545 h 2624471"/>
              <a:gd name="T14" fmla="*/ 1279420 w 1697665"/>
              <a:gd name="T15" fmla="*/ 880823 h 2624471"/>
              <a:gd name="T16" fmla="*/ 1533189 w 1697665"/>
              <a:gd name="T17" fmla="*/ 1018791 h 2624471"/>
              <a:gd name="T18" fmla="*/ 1628352 w 1697665"/>
              <a:gd name="T19" fmla="*/ 1114305 h 2624471"/>
              <a:gd name="T20" fmla="*/ 1670647 w 1697665"/>
              <a:gd name="T21" fmla="*/ 1252263 h 2624471"/>
              <a:gd name="T22" fmla="*/ 1681221 w 1697665"/>
              <a:gd name="T23" fmla="*/ 1315935 h 2624471"/>
              <a:gd name="T24" fmla="*/ 1681221 w 1697665"/>
              <a:gd name="T25" fmla="*/ 1347771 h 2624471"/>
              <a:gd name="T26" fmla="*/ 1638925 w 1697665"/>
              <a:gd name="T27" fmla="*/ 1411447 h 2624471"/>
              <a:gd name="T28" fmla="*/ 1586057 w 1697665"/>
              <a:gd name="T29" fmla="*/ 1506960 h 2624471"/>
              <a:gd name="T30" fmla="*/ 1681221 w 1697665"/>
              <a:gd name="T31" fmla="*/ 1337169 h 2624471"/>
              <a:gd name="T32" fmla="*/ 1575484 w 1697665"/>
              <a:gd name="T33" fmla="*/ 1496347 h 2624471"/>
              <a:gd name="T34" fmla="*/ 1469748 w 1697665"/>
              <a:gd name="T35" fmla="*/ 1591855 h 2624471"/>
              <a:gd name="T36" fmla="*/ 1385158 w 1697665"/>
              <a:gd name="T37" fmla="*/ 1634310 h 2624471"/>
              <a:gd name="T38" fmla="*/ 1226553 w 1697665"/>
              <a:gd name="T39" fmla="*/ 1687368 h 2624471"/>
              <a:gd name="T40" fmla="*/ 1120815 w 1697665"/>
              <a:gd name="T41" fmla="*/ 1719206 h 2624471"/>
              <a:gd name="T42" fmla="*/ 1015076 w 1697665"/>
              <a:gd name="T43" fmla="*/ 1782881 h 2624471"/>
              <a:gd name="T44" fmla="*/ 740161 w 1697665"/>
              <a:gd name="T45" fmla="*/ 1846556 h 2624471"/>
              <a:gd name="T46" fmla="*/ 570982 w 1697665"/>
              <a:gd name="T47" fmla="*/ 1920843 h 2624471"/>
              <a:gd name="T48" fmla="*/ 433522 w 1697665"/>
              <a:gd name="T49" fmla="*/ 1973907 h 2624471"/>
              <a:gd name="T50" fmla="*/ 274916 w 1697665"/>
              <a:gd name="T51" fmla="*/ 2090640 h 2624471"/>
              <a:gd name="T52" fmla="*/ 137458 w 1697665"/>
              <a:gd name="T53" fmla="*/ 2207373 h 2624471"/>
              <a:gd name="T54" fmla="*/ 21145 w 1697665"/>
              <a:gd name="T55" fmla="*/ 2377163 h 2624471"/>
              <a:gd name="T56" fmla="*/ 10573 w 1697665"/>
              <a:gd name="T57" fmla="*/ 2589424 h 2624471"/>
              <a:gd name="T58" fmla="*/ 10573 w 1697665"/>
              <a:gd name="T59" fmla="*/ 2557586 h 26244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97665"/>
              <a:gd name="T91" fmla="*/ 0 h 2624471"/>
              <a:gd name="T92" fmla="*/ 1697665 w 1697665"/>
              <a:gd name="T93" fmla="*/ 2624471 h 26244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97665" h="2624471">
                <a:moveTo>
                  <a:pt x="10633" y="0"/>
                </a:moveTo>
                <a:cubicBezTo>
                  <a:pt x="15949" y="65567"/>
                  <a:pt x="21265" y="131135"/>
                  <a:pt x="42530" y="191386"/>
                </a:cubicBezTo>
                <a:cubicBezTo>
                  <a:pt x="63795" y="251637"/>
                  <a:pt x="101009" y="315433"/>
                  <a:pt x="138223" y="361507"/>
                </a:cubicBezTo>
                <a:cubicBezTo>
                  <a:pt x="175437" y="407582"/>
                  <a:pt x="203791" y="425303"/>
                  <a:pt x="265814" y="467833"/>
                </a:cubicBezTo>
                <a:cubicBezTo>
                  <a:pt x="327837" y="510363"/>
                  <a:pt x="402265" y="567070"/>
                  <a:pt x="510363" y="616689"/>
                </a:cubicBezTo>
                <a:cubicBezTo>
                  <a:pt x="618461" y="666308"/>
                  <a:pt x="818707" y="733647"/>
                  <a:pt x="914400" y="765545"/>
                </a:cubicBezTo>
                <a:cubicBezTo>
                  <a:pt x="1010093" y="797443"/>
                  <a:pt x="1022498" y="788582"/>
                  <a:pt x="1084521" y="808075"/>
                </a:cubicBezTo>
                <a:cubicBezTo>
                  <a:pt x="1146544" y="827568"/>
                  <a:pt x="1210339" y="847061"/>
                  <a:pt x="1286539" y="882503"/>
                </a:cubicBezTo>
                <a:cubicBezTo>
                  <a:pt x="1362739" y="917945"/>
                  <a:pt x="1483242" y="981740"/>
                  <a:pt x="1541721" y="1020726"/>
                </a:cubicBezTo>
                <a:cubicBezTo>
                  <a:pt x="1600200" y="1059712"/>
                  <a:pt x="1614377" y="1077433"/>
                  <a:pt x="1637414" y="1116419"/>
                </a:cubicBezTo>
                <a:cubicBezTo>
                  <a:pt x="1660451" y="1155405"/>
                  <a:pt x="1671084" y="1220972"/>
                  <a:pt x="1679944" y="1254642"/>
                </a:cubicBezTo>
                <a:cubicBezTo>
                  <a:pt x="1688804" y="1288312"/>
                  <a:pt x="1688805" y="1302489"/>
                  <a:pt x="1690577" y="1318438"/>
                </a:cubicBezTo>
                <a:cubicBezTo>
                  <a:pt x="1692349" y="1334387"/>
                  <a:pt x="1697665" y="1334386"/>
                  <a:pt x="1690577" y="1350335"/>
                </a:cubicBezTo>
                <a:cubicBezTo>
                  <a:pt x="1683489" y="1366284"/>
                  <a:pt x="1663995" y="1387549"/>
                  <a:pt x="1648046" y="1414131"/>
                </a:cubicBezTo>
                <a:cubicBezTo>
                  <a:pt x="1632097" y="1440713"/>
                  <a:pt x="1587795" y="1522229"/>
                  <a:pt x="1594884" y="1509824"/>
                </a:cubicBezTo>
                <a:cubicBezTo>
                  <a:pt x="1601973" y="1497419"/>
                  <a:pt x="1692349" y="1341475"/>
                  <a:pt x="1690577" y="1339703"/>
                </a:cubicBezTo>
                <a:cubicBezTo>
                  <a:pt x="1688805" y="1337931"/>
                  <a:pt x="1619693" y="1456661"/>
                  <a:pt x="1584251" y="1499191"/>
                </a:cubicBezTo>
                <a:cubicBezTo>
                  <a:pt x="1548809" y="1541721"/>
                  <a:pt x="1509824" y="1571847"/>
                  <a:pt x="1477926" y="1594884"/>
                </a:cubicBezTo>
                <a:cubicBezTo>
                  <a:pt x="1446028" y="1617921"/>
                  <a:pt x="1433623" y="1621465"/>
                  <a:pt x="1392865" y="1637414"/>
                </a:cubicBezTo>
                <a:cubicBezTo>
                  <a:pt x="1352107" y="1653363"/>
                  <a:pt x="1277679" y="1676400"/>
                  <a:pt x="1233377" y="1690577"/>
                </a:cubicBezTo>
                <a:cubicBezTo>
                  <a:pt x="1189075" y="1704754"/>
                  <a:pt x="1162493" y="1706526"/>
                  <a:pt x="1127051" y="1722475"/>
                </a:cubicBezTo>
                <a:cubicBezTo>
                  <a:pt x="1091609" y="1738424"/>
                  <a:pt x="1084521" y="1765005"/>
                  <a:pt x="1020726" y="1786270"/>
                </a:cubicBezTo>
                <a:cubicBezTo>
                  <a:pt x="956931" y="1807535"/>
                  <a:pt x="818707" y="1827028"/>
                  <a:pt x="744279" y="1850065"/>
                </a:cubicBezTo>
                <a:cubicBezTo>
                  <a:pt x="669851" y="1873102"/>
                  <a:pt x="625549" y="1903228"/>
                  <a:pt x="574158" y="1924493"/>
                </a:cubicBezTo>
                <a:cubicBezTo>
                  <a:pt x="522767" y="1945758"/>
                  <a:pt x="485554" y="1949303"/>
                  <a:pt x="435935" y="1977656"/>
                </a:cubicBezTo>
                <a:cubicBezTo>
                  <a:pt x="386316" y="2006010"/>
                  <a:pt x="326065" y="2055628"/>
                  <a:pt x="276446" y="2094614"/>
                </a:cubicBezTo>
                <a:cubicBezTo>
                  <a:pt x="226827" y="2133600"/>
                  <a:pt x="180753" y="2163726"/>
                  <a:pt x="138223" y="2211572"/>
                </a:cubicBezTo>
                <a:cubicBezTo>
                  <a:pt x="95693" y="2259418"/>
                  <a:pt x="42530" y="2317898"/>
                  <a:pt x="21265" y="2381693"/>
                </a:cubicBezTo>
                <a:cubicBezTo>
                  <a:pt x="0" y="2445488"/>
                  <a:pt x="12405" y="2564219"/>
                  <a:pt x="10633" y="2594345"/>
                </a:cubicBezTo>
                <a:cubicBezTo>
                  <a:pt x="8861" y="2624471"/>
                  <a:pt x="9747" y="2593459"/>
                  <a:pt x="10633" y="2562447"/>
                </a:cubicBezTo>
              </a:path>
            </a:pathLst>
          </a:custGeom>
          <a:solidFill>
            <a:srgbClr val="FFFF00">
              <a:alpha val="50195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+mn-lt"/>
            </a:endParaRPr>
          </a:p>
        </p:txBody>
      </p:sp>
      <p:cxnSp>
        <p:nvCxnSpPr>
          <p:cNvPr id="39" name="Straight Connector 38"/>
          <p:cNvCxnSpPr>
            <a:cxnSpLocks noChangeShapeType="1"/>
          </p:cNvCxnSpPr>
          <p:nvPr/>
        </p:nvCxnSpPr>
        <p:spPr bwMode="auto">
          <a:xfrm flipH="1">
            <a:off x="2051720" y="5949279"/>
            <a:ext cx="3342631" cy="1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Arrow Connector 40"/>
          <p:cNvCxnSpPr>
            <a:stCxn id="61" idx="2"/>
            <a:endCxn id="58" idx="1"/>
          </p:cNvCxnSpPr>
          <p:nvPr/>
        </p:nvCxnSpPr>
        <p:spPr>
          <a:xfrm>
            <a:off x="1926455" y="1061582"/>
            <a:ext cx="73795" cy="172881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9" idx="2"/>
            <a:endCxn id="51" idx="1"/>
          </p:cNvCxnSpPr>
          <p:nvPr/>
        </p:nvCxnSpPr>
        <p:spPr>
          <a:xfrm flipH="1">
            <a:off x="5929313" y="984138"/>
            <a:ext cx="842565" cy="18487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44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8" grpId="0" animBg="1"/>
      <p:bldP spid="59" grpId="0" animBg="1"/>
      <p:bldP spid="61" grpId="0" animBg="1"/>
      <p:bldP spid="70" grpId="0" animBg="1"/>
      <p:bldP spid="86" grpId="0" animBg="1"/>
      <p:bldP spid="87" grpId="0" animBg="1"/>
      <p:bldP spid="88" grpId="0" animBg="1"/>
      <p:bldP spid="89" grpId="0" animBg="1"/>
      <p:bldP spid="103" grpId="0" animBg="1"/>
      <p:bldP spid="104" grpId="0" animBg="1"/>
      <p:bldP spid="37" grpId="0" animBg="1"/>
      <p:bldP spid="3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57188" y="177552"/>
            <a:ext cx="8286750" cy="803176"/>
          </a:xfrm>
        </p:spPr>
        <p:txBody>
          <a:bodyPr/>
          <a:lstStyle/>
          <a:p>
            <a:pPr algn="ctr"/>
            <a:r>
              <a:rPr lang="en-GB" dirty="0" smtClean="0"/>
              <a:t>Assumptions for ANCOVA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429625" cy="5037272"/>
          </a:xfrm>
        </p:spPr>
        <p:txBody>
          <a:bodyPr>
            <a:normAutofit/>
          </a:bodyPr>
          <a:lstStyle/>
          <a:p>
            <a:pPr marL="447675" indent="-447675"/>
            <a:r>
              <a:rPr lang="en-GB" sz="2800" dirty="0" smtClean="0"/>
              <a:t>Same as ANOVA and Linear Regression:</a:t>
            </a:r>
          </a:p>
          <a:p>
            <a:pPr lvl="1"/>
            <a:r>
              <a:rPr lang="en-GB" sz="2400" dirty="0" smtClean="0"/>
              <a:t>Independence of observations</a:t>
            </a:r>
          </a:p>
          <a:p>
            <a:pPr lvl="1"/>
            <a:r>
              <a:rPr lang="en-GB" sz="2400" dirty="0" smtClean="0"/>
              <a:t>Equality of variances</a:t>
            </a:r>
          </a:p>
          <a:p>
            <a:pPr lvl="1"/>
            <a:r>
              <a:rPr lang="en-GB" sz="2400" dirty="0" smtClean="0"/>
              <a:t>Normality of distribution</a:t>
            </a:r>
          </a:p>
          <a:p>
            <a:pPr marL="447675" indent="-447675"/>
            <a:r>
              <a:rPr lang="en-GB" sz="2800" dirty="0" smtClean="0"/>
              <a:t>In addition:</a:t>
            </a:r>
          </a:p>
          <a:p>
            <a:pPr lvl="1"/>
            <a:r>
              <a:rPr lang="en-GB" sz="2400" dirty="0" smtClean="0"/>
              <a:t>Equal regression slopes – if this assumption is in doubt, add an extra binary variable to the model to represent the two groups</a:t>
            </a:r>
          </a:p>
          <a:p>
            <a:pPr marL="447675" indent="-447675"/>
            <a:r>
              <a:rPr lang="en-GB" sz="2800" dirty="0" smtClean="0"/>
              <a:t>ANCOVA models can be very complex</a:t>
            </a:r>
          </a:p>
          <a:p>
            <a:pPr marL="447675" indent="-447675"/>
            <a:r>
              <a:rPr lang="en-GB" sz="2800" dirty="0" smtClean="0"/>
              <a:t>Seek advice if you feel ANCOVA is appropriate for your research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444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Example of ANCOVA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772400" cy="4896544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Open the SPSS file Catalogue2 you created earlier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We want to compare </a:t>
            </a:r>
            <a:r>
              <a:rPr lang="en-GB" sz="2800" i="1" dirty="0" smtClean="0"/>
              <a:t>Sales</a:t>
            </a:r>
            <a:r>
              <a:rPr lang="en-GB" sz="2800" dirty="0" smtClean="0"/>
              <a:t> in January and February against the rest of the year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The independent variable is </a:t>
            </a:r>
            <a:r>
              <a:rPr lang="en-GB" sz="2800" i="1" dirty="0" err="1" smtClean="0"/>
              <a:t>NoServiceReps</a:t>
            </a:r>
            <a:endParaRPr lang="en-GB" sz="2800" i="1" dirty="0" smtClean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Use </a:t>
            </a:r>
            <a:r>
              <a:rPr lang="en-GB" sz="2800" dirty="0" err="1" smtClean="0"/>
              <a:t>Analyze</a:t>
            </a:r>
            <a:r>
              <a:rPr lang="en-GB" sz="2800" dirty="0" smtClean="0">
                <a:sym typeface="Wingdings" pitchFamily="2" charset="2"/>
              </a:rPr>
              <a:t> </a:t>
            </a:r>
            <a:r>
              <a:rPr lang="en-GB" sz="2800" dirty="0">
                <a:sym typeface="Wingdings" pitchFamily="2" charset="2"/>
              </a:rPr>
              <a:t>&gt; General Linear Model &gt; </a:t>
            </a:r>
            <a:r>
              <a:rPr lang="en-GB" sz="2800" dirty="0" err="1" smtClean="0">
                <a:sym typeface="Wingdings" pitchFamily="2" charset="2"/>
              </a:rPr>
              <a:t>Univariate</a:t>
            </a:r>
            <a:r>
              <a:rPr lang="en-GB" sz="2800" dirty="0" smtClean="0">
                <a:sym typeface="Wingdings" pitchFamily="2" charset="2"/>
              </a:rPr>
              <a:t>:</a:t>
            </a:r>
          </a:p>
          <a:p>
            <a:pPr marL="985838" lvl="1" indent="-355600"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sym typeface="Wingdings" pitchFamily="2" charset="2"/>
              </a:rPr>
              <a:t>Dependent variable: </a:t>
            </a:r>
            <a:r>
              <a:rPr lang="en-GB" sz="2400" i="1" dirty="0" smtClean="0">
                <a:sym typeface="Wingdings" pitchFamily="2" charset="2"/>
              </a:rPr>
              <a:t>Sales</a:t>
            </a:r>
            <a:endParaRPr lang="en-GB" sz="2400" i="1" dirty="0">
              <a:sym typeface="Wingdings" pitchFamily="2" charset="2"/>
            </a:endParaRPr>
          </a:p>
          <a:p>
            <a:pPr marL="985838" lvl="1" indent="-355600"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sym typeface="Wingdings" pitchFamily="2" charset="2"/>
              </a:rPr>
              <a:t>Fixed Factor: </a:t>
            </a:r>
            <a:r>
              <a:rPr lang="en-GB" sz="2400" i="1" dirty="0" err="1" smtClean="0">
                <a:sym typeface="Wingdings" pitchFamily="2" charset="2"/>
              </a:rPr>
              <a:t>MonthGroup</a:t>
            </a:r>
            <a:endParaRPr lang="en-GB" sz="2400" i="1" dirty="0">
              <a:sym typeface="Wingdings" pitchFamily="2" charset="2"/>
            </a:endParaRPr>
          </a:p>
          <a:p>
            <a:pPr marL="985838" lvl="1" indent="-355600">
              <a:lnSpc>
                <a:spcPct val="95000"/>
              </a:lnSpc>
              <a:spcBef>
                <a:spcPts val="600"/>
              </a:spcBef>
            </a:pPr>
            <a:r>
              <a:rPr lang="en-GB" sz="2400" dirty="0">
                <a:sym typeface="Wingdings" pitchFamily="2" charset="2"/>
              </a:rPr>
              <a:t>Covariate: </a:t>
            </a:r>
            <a:r>
              <a:rPr lang="en-GB" sz="2400" i="1" dirty="0" err="1" smtClean="0">
                <a:sym typeface="Wingdings" pitchFamily="2" charset="2"/>
              </a:rPr>
              <a:t>NoServiceReps</a:t>
            </a:r>
            <a:endParaRPr lang="en-GB" sz="2400" i="1" dirty="0">
              <a:sym typeface="Wingdings" pitchFamily="2" charset="2"/>
            </a:endParaRPr>
          </a:p>
          <a:p>
            <a:pPr marL="985838" lvl="1" indent="-355600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sym typeface="Wingdings" pitchFamily="2" charset="2"/>
              </a:rPr>
              <a:t>Under Options… choose Parameter estimates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endParaRPr lang="en-GB" sz="2800" i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8915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84" y="980728"/>
            <a:ext cx="839597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623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714" y="116632"/>
            <a:ext cx="6466774" cy="32397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57" y="3543402"/>
            <a:ext cx="6480000" cy="2344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2088232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 accounts for 71.4% of the total variance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524" y="2780928"/>
            <a:ext cx="2016224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MonthGroup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 coefficient should be added to the intercept coefficient for this group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2339752" y="973470"/>
            <a:ext cx="3528392" cy="20954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2303748" y="4304422"/>
            <a:ext cx="1548172" cy="7087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39137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740" y="116632"/>
            <a:ext cx="8435280" cy="100811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Add a fitted line to a grouped scatter plot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3096344" cy="4176464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Open the chart editor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Select the Add a reference line from Equation tool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Enter the Custom Equation from the ANCOVA output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/>
              <a:t>Change the line colour using the Lines </a:t>
            </a:r>
            <a:r>
              <a:rPr lang="en-GB" sz="2400" dirty="0" smtClean="0"/>
              <a:t>tab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1196752"/>
            <a:ext cx="5184000" cy="38558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227224"/>
            <a:ext cx="852306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lnSpc>
                <a:spcPct val="95000"/>
              </a:lnSpc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Repeat for the other month group by subtracting the ANCOVA coefficient from the constant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131840" y="1676064"/>
            <a:ext cx="2232248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03848" y="3260240"/>
            <a:ext cx="3168352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987824" y="1820080"/>
            <a:ext cx="3600400" cy="24482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791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12397"/>
            <a:ext cx="8229600" cy="634082"/>
          </a:xfrm>
        </p:spPr>
        <p:txBody>
          <a:bodyPr>
            <a:noAutofit/>
          </a:bodyPr>
          <a:lstStyle/>
          <a:p>
            <a:r>
              <a:rPr lang="en-GB" sz="4000" dirty="0" smtClean="0"/>
              <a:t>Scatter plot with fitted lines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980728"/>
            <a:ext cx="1980000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Clearly an improvement on Simple Linear Regression but the best fit slope for the two groups is slightly different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472" y="836712"/>
            <a:ext cx="6264000" cy="5019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748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2"/>
          <p:cNvSpPr>
            <a:spLocks noGrp="1"/>
          </p:cNvSpPr>
          <p:nvPr>
            <p:ph type="title"/>
          </p:nvPr>
        </p:nvSpPr>
        <p:spPr>
          <a:xfrm>
            <a:off x="2411760" y="476672"/>
            <a:ext cx="4104456" cy="850106"/>
          </a:xfrm>
        </p:spPr>
        <p:txBody>
          <a:bodyPr>
            <a:normAutofit/>
          </a:bodyPr>
          <a:lstStyle/>
          <a:p>
            <a:pPr algn="ctr"/>
            <a:r>
              <a:rPr lang="en-GB" sz="4800" dirty="0" smtClean="0"/>
              <a:t>Activity</a:t>
            </a:r>
          </a:p>
        </p:txBody>
      </p:sp>
      <p:sp>
        <p:nvSpPr>
          <p:cNvPr id="46083" name="Content Placeholder 3"/>
          <p:cNvSpPr>
            <a:spLocks noGrp="1"/>
          </p:cNvSpPr>
          <p:nvPr>
            <p:ph idx="1"/>
          </p:nvPr>
        </p:nvSpPr>
        <p:spPr>
          <a:xfrm>
            <a:off x="685800" y="1546970"/>
            <a:ext cx="7772400" cy="4330302"/>
          </a:xfrm>
        </p:spPr>
        <p:txBody>
          <a:bodyPr>
            <a:no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700" dirty="0" smtClean="0"/>
              <a:t>Open the file AlligatorData.xlsx associated with this Workshop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700" dirty="0" smtClean="0"/>
              <a:t>The data file contains pelvic canal width, snout-vent length and the gender of 35 alligators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700" dirty="0" smtClean="0"/>
              <a:t>Create a scatterplot for </a:t>
            </a:r>
            <a:r>
              <a:rPr lang="en-GB" sz="2700" i="1" dirty="0" err="1" smtClean="0"/>
              <a:t>PelvicWidth</a:t>
            </a:r>
            <a:r>
              <a:rPr lang="en-GB" sz="2700" dirty="0" smtClean="0"/>
              <a:t> against </a:t>
            </a:r>
            <a:r>
              <a:rPr lang="en-GB" sz="2700" i="1" dirty="0" err="1" smtClean="0"/>
              <a:t>SnoutLength</a:t>
            </a:r>
            <a:r>
              <a:rPr lang="en-GB" sz="2700" dirty="0" smtClean="0"/>
              <a:t> for the different </a:t>
            </a:r>
            <a:r>
              <a:rPr lang="en-GB" sz="2700" i="1" dirty="0" smtClean="0"/>
              <a:t>Gender</a:t>
            </a:r>
            <a:r>
              <a:rPr lang="en-GB" sz="2700" dirty="0" smtClean="0"/>
              <a:t> groups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700" dirty="0" smtClean="0"/>
              <a:t>Run an ACOVA model </a:t>
            </a:r>
            <a:r>
              <a:rPr lang="en-GB" sz="2700" dirty="0"/>
              <a:t>for </a:t>
            </a:r>
            <a:r>
              <a:rPr lang="en-GB" sz="2700" i="1" dirty="0" err="1"/>
              <a:t>PelvicWidth</a:t>
            </a:r>
            <a:r>
              <a:rPr lang="en-GB" sz="2700" dirty="0"/>
              <a:t> against </a:t>
            </a:r>
            <a:r>
              <a:rPr lang="en-GB" sz="2700" i="1" dirty="0" err="1"/>
              <a:t>SnoutLength</a:t>
            </a:r>
            <a:r>
              <a:rPr lang="en-GB" sz="2700" dirty="0"/>
              <a:t> for </a:t>
            </a:r>
            <a:r>
              <a:rPr lang="en-GB" sz="2700" dirty="0" smtClean="0"/>
              <a:t>the different </a:t>
            </a:r>
            <a:r>
              <a:rPr lang="en-GB" sz="2700" i="1" dirty="0" smtClean="0"/>
              <a:t>Gender </a:t>
            </a:r>
            <a:r>
              <a:rPr lang="en-GB" sz="2700" dirty="0" smtClean="0"/>
              <a:t>groups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700" dirty="0" smtClean="0">
                <a:sym typeface="Wingdings" pitchFamily="2" charset="2"/>
              </a:rPr>
              <a:t>Plot the ANCOVA model on the scatterplot</a:t>
            </a:r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9546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Scatterplot of alligator data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6230829" cy="4992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072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7488832" cy="5039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" y="72787"/>
            <a:ext cx="9036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cast.massey.ac.nz/core/index.html?book=general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Section 6.3.7</a:t>
            </a:r>
            <a:endParaRPr lang="en-GB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8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Least squares estimation of y against x and z</a:t>
            </a:r>
            <a:endParaRPr lang="en-GB" sz="28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ChangeArrowheads="1"/>
              </p:cNvSpPr>
              <p:nvPr/>
            </p:nvSpPr>
            <p:spPr bwMode="auto">
              <a:xfrm>
                <a:off x="251520" y="2017002"/>
                <a:ext cx="2304256" cy="32959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ts val="600"/>
                  </a:spcBef>
                </a:pPr>
                <a:r>
                  <a:rPr lang="en-GB" sz="2800" b="1" dirty="0" smtClean="0">
                    <a:latin typeface="+mn-lt"/>
                  </a:rPr>
                  <a:t>y</a:t>
                </a:r>
                <a:r>
                  <a:rPr lang="en-GB" sz="2800" b="1" baseline="-25000" dirty="0" err="1">
                    <a:latin typeface="+mn-lt"/>
                  </a:rPr>
                  <a:t>i</a:t>
                </a:r>
                <a:r>
                  <a:rPr lang="en-GB" sz="2800" b="1" dirty="0">
                    <a:latin typeface="+mn-lt"/>
                  </a:rPr>
                  <a:t> = b</a:t>
                </a:r>
                <a:r>
                  <a:rPr lang="en-GB" sz="2800" b="1" baseline="-25000" dirty="0">
                    <a:latin typeface="+mn-lt"/>
                  </a:rPr>
                  <a:t>0</a:t>
                </a:r>
                <a:r>
                  <a:rPr lang="en-GB" sz="2800" b="1" dirty="0">
                    <a:latin typeface="+mn-lt"/>
                  </a:rPr>
                  <a:t> </a:t>
                </a:r>
                <a:r>
                  <a:rPr lang="en-GB" sz="2800" b="1" dirty="0" smtClean="0">
                    <a:latin typeface="+mn-lt"/>
                  </a:rPr>
                  <a:t>+ </a:t>
                </a:r>
                <a:r>
                  <a:rPr lang="en-GB" sz="2800" b="1" dirty="0">
                    <a:latin typeface="+mn-lt"/>
                  </a:rPr>
                  <a:t>b</a:t>
                </a:r>
                <a:r>
                  <a:rPr lang="en-GB" sz="2800" b="1" baseline="-25000" dirty="0">
                    <a:latin typeface="+mn-lt"/>
                  </a:rPr>
                  <a:t>1</a:t>
                </a:r>
                <a:r>
                  <a:rPr lang="en-GB" sz="2800" b="1" dirty="0">
                    <a:latin typeface="+mn-lt"/>
                  </a:rPr>
                  <a:t>x</a:t>
                </a:r>
                <a:r>
                  <a:rPr lang="en-GB" sz="2800" b="1" baseline="-25000" dirty="0">
                    <a:latin typeface="+mn-lt"/>
                  </a:rPr>
                  <a:t>i</a:t>
                </a:r>
                <a:r>
                  <a:rPr lang="en-GB" sz="2800" b="1" dirty="0">
                    <a:latin typeface="+mn-lt"/>
                  </a:rPr>
                  <a:t> + </a:t>
                </a:r>
                <a:r>
                  <a:rPr lang="en-GB" sz="2800" b="1" dirty="0" smtClean="0">
                    <a:latin typeface="+mn-lt"/>
                  </a:rPr>
                  <a:t>b</a:t>
                </a:r>
                <a:r>
                  <a:rPr lang="en-GB" sz="2800" b="1" baseline="-25000" dirty="0" smtClean="0">
                    <a:latin typeface="+mn-lt"/>
                  </a:rPr>
                  <a:t>2</a:t>
                </a:r>
                <a:r>
                  <a:rPr lang="en-GB" sz="2800" b="1" dirty="0" smtClean="0">
                    <a:latin typeface="+mn-lt"/>
                  </a:rPr>
                  <a:t>z</a:t>
                </a:r>
                <a:r>
                  <a:rPr lang="en-GB" sz="2800" b="1" baseline="-25000" dirty="0" smtClean="0">
                    <a:latin typeface="+mn-lt"/>
                  </a:rPr>
                  <a:t>i</a:t>
                </a:r>
                <a:r>
                  <a:rPr lang="en-GB" sz="2800" b="1" dirty="0" smtClean="0">
                    <a:latin typeface="+mn-lt"/>
                  </a:rPr>
                  <a:t> + </a:t>
                </a:r>
                <a:r>
                  <a:rPr lang="en-GB" sz="2800" b="1" dirty="0" err="1" smtClean="0">
                    <a:latin typeface="+mn-lt"/>
                  </a:rPr>
                  <a:t>e</a:t>
                </a:r>
                <a:r>
                  <a:rPr lang="en-GB" sz="2800" b="1" baseline="-25000" dirty="0" err="1" smtClean="0">
                    <a:latin typeface="+mn-lt"/>
                  </a:rPr>
                  <a:t>i</a:t>
                </a:r>
                <a:endParaRPr lang="en-GB" sz="2800" b="1" baseline="-25000" dirty="0" smtClean="0">
                  <a:latin typeface="+mn-lt"/>
                </a:endParaRPr>
              </a:p>
              <a:p>
                <a:pPr eaLnBrk="1" hangingPunct="1">
                  <a:spcBef>
                    <a:spcPts val="600"/>
                  </a:spcBef>
                </a:pPr>
                <a:r>
                  <a:rPr lang="en-GB" sz="2800" b="1" dirty="0" smtClean="0">
                    <a:latin typeface="+mn-lt"/>
                  </a:rPr>
                  <a:t>Choose b</a:t>
                </a:r>
                <a:r>
                  <a:rPr lang="en-GB" sz="2800" b="1" baseline="-25000" dirty="0" smtClean="0">
                    <a:latin typeface="+mn-lt"/>
                  </a:rPr>
                  <a:t>0</a:t>
                </a:r>
                <a:r>
                  <a:rPr lang="en-GB" sz="2800" b="1" dirty="0" smtClean="0">
                    <a:latin typeface="+mn-lt"/>
                  </a:rPr>
                  <a:t>, b</a:t>
                </a:r>
                <a:r>
                  <a:rPr lang="en-GB" sz="2800" b="1" baseline="-25000" dirty="0" smtClean="0">
                    <a:latin typeface="+mn-lt"/>
                  </a:rPr>
                  <a:t>1</a:t>
                </a:r>
                <a:r>
                  <a:rPr lang="en-GB" sz="2800" b="1" dirty="0" smtClean="0">
                    <a:latin typeface="+mn-lt"/>
                  </a:rPr>
                  <a:t> and b</a:t>
                </a:r>
                <a:r>
                  <a:rPr lang="en-GB" sz="2800" b="1" baseline="-25000" dirty="0" smtClean="0">
                    <a:latin typeface="+mn-lt"/>
                  </a:rPr>
                  <a:t>2</a:t>
                </a:r>
                <a:r>
                  <a:rPr lang="en-GB" sz="2800" b="1" dirty="0" smtClean="0">
                    <a:latin typeface="+mn-lt"/>
                  </a:rPr>
                  <a:t> such that </a:t>
                </a:r>
                <a14:m>
                  <m:oMath xmlns:m="http://schemas.openxmlformats.org/officeDocument/2006/math" xmlns="">
                    <m:nary>
                      <m:naryPr>
                        <m:chr m:val="∑"/>
                        <m:ctrlPr>
                          <a:rPr lang="en-GB" sz="2800" b="1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800" b="1" i="0" smtClean="0">
                            <a:latin typeface="Cambria Math"/>
                          </a:rPr>
                          <m:t>𝐢</m:t>
                        </m:r>
                        <m:r>
                          <a:rPr lang="en-GB" sz="2800" b="1" i="0" smtClean="0">
                            <a:latin typeface="Cambria Math"/>
                          </a:rPr>
                          <m:t>=</m:t>
                        </m:r>
                        <m:r>
                          <a:rPr lang="en-GB" sz="2800" b="1" i="0" smtClean="0">
                            <a:latin typeface="Cambria Math"/>
                          </a:rPr>
                          <m:t>𝟏</m:t>
                        </m:r>
                      </m:sub>
                      <m:sup>
                        <m:r>
                          <a:rPr lang="en-GB" sz="2800" b="1" i="0" smtClean="0">
                            <a:latin typeface="Cambria Math"/>
                          </a:rPr>
                          <m:t>𝐧</m:t>
                        </m:r>
                      </m:sup>
                      <m:e>
                        <m:sSubSup>
                          <m:sSubSupPr>
                            <m:ctrlPr>
                              <a:rPr lang="en-GB" sz="2800" b="1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GB" sz="28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800" b="1">
                                    <a:latin typeface="Cambria Math"/>
                                  </a:rPr>
                                  <m:t>𝐞</m:t>
                                </m:r>
                              </m:e>
                              <m:sub>
                                <m:r>
                                  <a:rPr lang="en-GB" sz="2800" b="1">
                                    <a:latin typeface="Cambria Math"/>
                                  </a:rPr>
                                  <m:t>𝐢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GB" sz="2800" b="1" i="1" smtClean="0">
                                <a:latin typeface="Cambria Math"/>
                              </a:rPr>
                              <m:t>𝟐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GB" sz="2800" b="1" dirty="0" smtClean="0">
                    <a:latin typeface="+mn-lt"/>
                  </a:rPr>
                  <a:t> is minimised</a:t>
                </a:r>
                <a:endParaRPr lang="en-GB" sz="2800" b="1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2017002"/>
                <a:ext cx="2304256" cy="32959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56428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7772400" cy="720080"/>
          </a:xfrm>
        </p:spPr>
        <p:txBody>
          <a:bodyPr/>
          <a:lstStyle/>
          <a:p>
            <a:r>
              <a:rPr lang="en-GB" sz="4000" dirty="0" smtClean="0"/>
              <a:t>ANCOVA for alligator data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760000" cy="2885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61048"/>
            <a:ext cx="5760000" cy="19903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60417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0609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4000" dirty="0" smtClean="0"/>
              <a:t>Plot of ANCOVA on scatterplot</a:t>
            </a:r>
            <a:endParaRPr lang="en-GB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44" y="836712"/>
            <a:ext cx="6336000" cy="5076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4603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69611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48650" cy="4968552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We have introduced </a:t>
            </a:r>
            <a:r>
              <a:rPr lang="en-GB" sz="2600" dirty="0"/>
              <a:t>M</a:t>
            </a:r>
            <a:r>
              <a:rPr lang="en-GB" sz="2600" dirty="0" smtClean="0"/>
              <a:t>ultiple Linear Regression by adding </a:t>
            </a:r>
            <a:r>
              <a:rPr lang="en-GB" sz="2600" dirty="0"/>
              <a:t>one predictor </a:t>
            </a:r>
            <a:r>
              <a:rPr lang="en-GB" sz="2600" dirty="0" smtClean="0"/>
              <a:t>variable then several predictor variables to Simple Linear Regression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New diagnostics were </a:t>
            </a:r>
            <a:r>
              <a:rPr lang="en-GB" sz="2600" dirty="0"/>
              <a:t>required in order to address the possibility of </a:t>
            </a:r>
            <a:r>
              <a:rPr lang="en-GB" sz="2600" dirty="0" err="1"/>
              <a:t>multicollinearity</a:t>
            </a:r>
            <a:r>
              <a:rPr lang="en-GB" sz="2600" dirty="0"/>
              <a:t>, </a:t>
            </a:r>
            <a:r>
              <a:rPr lang="en-GB" sz="2600" dirty="0" smtClean="0"/>
              <a:t>namely VIF or Tolerance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Better to use a systematic method for introducing or removing variables, such as Backwards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Robustness arguments are similar to those in Simple Linear Regression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Analysis of Covariance (ANCOVA) is a combination of ANOVA and Linear Regression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3855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Bibliography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540456" y="980728"/>
            <a:ext cx="8136000" cy="5112568"/>
          </a:xfrm>
        </p:spPr>
        <p:txBody>
          <a:bodyPr>
            <a:noAutofit/>
          </a:bodyPr>
          <a:lstStyle/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 err="1" smtClean="0"/>
              <a:t>Bovas</a:t>
            </a:r>
            <a:r>
              <a:rPr lang="en-GB" sz="1900" dirty="0" smtClean="0"/>
              <a:t>, A. &amp; </a:t>
            </a:r>
            <a:r>
              <a:rPr lang="en-GB" sz="1900" dirty="0" err="1" smtClean="0"/>
              <a:t>Ledolter</a:t>
            </a:r>
            <a:r>
              <a:rPr lang="en-GB" sz="1900" dirty="0" smtClean="0"/>
              <a:t>, J. (2006) </a:t>
            </a:r>
            <a:r>
              <a:rPr lang="en-GB" sz="1900" i="1" dirty="0" smtClean="0"/>
              <a:t>Introduction to Regression Modelling. </a:t>
            </a:r>
            <a:r>
              <a:rPr lang="en-GB" sz="1900" dirty="0"/>
              <a:t>Belmont, </a:t>
            </a:r>
            <a:r>
              <a:rPr lang="en-GB" sz="1900" dirty="0" smtClean="0"/>
              <a:t>CA: Thomson Brooks/Cole.</a:t>
            </a:r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/>
              <a:t>Field, A. (2013) </a:t>
            </a:r>
            <a:r>
              <a:rPr lang="en-GB" sz="1900" i="1" dirty="0"/>
              <a:t>Discovering Statistics using SPSS: (And sex and drugs and rock 'n' roll)</a:t>
            </a:r>
            <a:r>
              <a:rPr lang="en-GB" sz="1900" dirty="0"/>
              <a:t>, 4th ed., London: SAGE, Sections </a:t>
            </a:r>
            <a:r>
              <a:rPr lang="en-GB" sz="1900" dirty="0" smtClean="0"/>
              <a:t>8.5 </a:t>
            </a:r>
            <a:r>
              <a:rPr lang="en-GB" sz="1900" dirty="0"/>
              <a:t>- </a:t>
            </a:r>
            <a:r>
              <a:rPr lang="en-GB" sz="1900" dirty="0" smtClean="0"/>
              <a:t>8.7 and Chapter 12.</a:t>
            </a:r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de-DE" sz="1900" dirty="0" smtClean="0"/>
              <a:t>Kleinbaum</a:t>
            </a:r>
            <a:r>
              <a:rPr lang="de-DE" sz="1900" dirty="0"/>
              <a:t>, D., Kupper L., </a:t>
            </a:r>
            <a:r>
              <a:rPr lang="de-DE" sz="1900" dirty="0" smtClean="0"/>
              <a:t>Muller, </a:t>
            </a:r>
            <a:r>
              <a:rPr lang="de-DE" sz="1900" dirty="0"/>
              <a:t>K. </a:t>
            </a:r>
            <a:r>
              <a:rPr lang="de-DE" sz="1900" dirty="0" smtClean="0"/>
              <a:t>and </a:t>
            </a:r>
            <a:r>
              <a:rPr lang="en-GB" sz="1900" dirty="0" err="1" smtClean="0"/>
              <a:t>Nizam</a:t>
            </a:r>
            <a:r>
              <a:rPr lang="en-GB" sz="1900" dirty="0" smtClean="0"/>
              <a:t>, </a:t>
            </a:r>
            <a:r>
              <a:rPr lang="en-GB" sz="1900" dirty="0"/>
              <a:t>A. </a:t>
            </a:r>
            <a:r>
              <a:rPr lang="en-GB" sz="1900" dirty="0" smtClean="0"/>
              <a:t>(2008) </a:t>
            </a:r>
            <a:r>
              <a:rPr lang="en-GB" sz="1900" i="1" dirty="0"/>
              <a:t>Applied Regression Analysis and </a:t>
            </a:r>
            <a:r>
              <a:rPr lang="en-GB" sz="1900" i="1" dirty="0" smtClean="0"/>
              <a:t>Other Multivariable </a:t>
            </a:r>
            <a:r>
              <a:rPr lang="en-GB" sz="1900" i="1" dirty="0"/>
              <a:t>Methods</a:t>
            </a:r>
            <a:r>
              <a:rPr lang="en-GB" sz="1900" dirty="0"/>
              <a:t>. </a:t>
            </a:r>
            <a:r>
              <a:rPr lang="en-GB" sz="1900" dirty="0" smtClean="0"/>
              <a:t>4</a:t>
            </a:r>
            <a:r>
              <a:rPr lang="en-GB" sz="1900" baseline="30000" dirty="0" smtClean="0"/>
              <a:t>th</a:t>
            </a:r>
            <a:r>
              <a:rPr lang="en-GB" sz="1900" dirty="0" smtClean="0"/>
              <a:t> </a:t>
            </a:r>
            <a:r>
              <a:rPr lang="it-IT" sz="1900" dirty="0" smtClean="0"/>
              <a:t>ed</a:t>
            </a:r>
            <a:r>
              <a:rPr lang="it-IT" sz="1900" dirty="0"/>
              <a:t>. </a:t>
            </a:r>
            <a:r>
              <a:rPr lang="en-GB" sz="1900" dirty="0"/>
              <a:t>Belmont</a:t>
            </a:r>
            <a:r>
              <a:rPr lang="it-IT" sz="1900" dirty="0" smtClean="0"/>
              <a:t>, </a:t>
            </a:r>
            <a:r>
              <a:rPr lang="it-IT" sz="1900" dirty="0"/>
              <a:t>CA: </a:t>
            </a:r>
            <a:r>
              <a:rPr lang="it-IT" sz="1900" dirty="0" smtClean="0"/>
              <a:t>Thomson </a:t>
            </a:r>
            <a:r>
              <a:rPr lang="en-GB" sz="1900" dirty="0"/>
              <a:t>Brooks/Cole</a:t>
            </a:r>
            <a:r>
              <a:rPr lang="it-IT" sz="1900" dirty="0" smtClean="0"/>
              <a:t>.</a:t>
            </a:r>
            <a:endParaRPr lang="en-GB" sz="1900" dirty="0" smtClean="0"/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 err="1" smtClean="0"/>
              <a:t>Kutner</a:t>
            </a:r>
            <a:r>
              <a:rPr lang="en-GB" sz="1900" dirty="0" smtClean="0"/>
              <a:t>, M., </a:t>
            </a:r>
            <a:r>
              <a:rPr lang="en-GB" sz="1900" dirty="0" err="1" smtClean="0"/>
              <a:t>Nachtsheim</a:t>
            </a:r>
            <a:r>
              <a:rPr lang="en-GB" sz="1900" dirty="0" smtClean="0"/>
              <a:t>, C. and </a:t>
            </a:r>
            <a:r>
              <a:rPr lang="en-GB" sz="1900" dirty="0" err="1" smtClean="0"/>
              <a:t>Neter</a:t>
            </a:r>
            <a:r>
              <a:rPr lang="en-GB" sz="1900" dirty="0" smtClean="0"/>
              <a:t>, J. (2004)  </a:t>
            </a:r>
            <a:r>
              <a:rPr lang="en-GB" sz="1900" i="1" dirty="0" smtClean="0"/>
              <a:t>Applied Linear Regression Models</a:t>
            </a:r>
            <a:r>
              <a:rPr lang="en-GB" sz="1900" dirty="0"/>
              <a:t>.</a:t>
            </a:r>
            <a:r>
              <a:rPr lang="en-GB" sz="1900" dirty="0" smtClean="0"/>
              <a:t> 4</a:t>
            </a:r>
            <a:r>
              <a:rPr lang="en-GB" sz="1900" baseline="30000" dirty="0" smtClean="0"/>
              <a:t>th</a:t>
            </a:r>
            <a:r>
              <a:rPr lang="en-GB" sz="1900" dirty="0" smtClean="0"/>
              <a:t> ed., Irwin: McGraw-Hill.</a:t>
            </a:r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/>
              <a:t>Myers, R. (1990) </a:t>
            </a:r>
            <a:r>
              <a:rPr lang="en-GB" sz="1900" i="1" dirty="0"/>
              <a:t>Classical and </a:t>
            </a:r>
            <a:r>
              <a:rPr lang="en-GB" sz="1900" i="1" dirty="0" smtClean="0"/>
              <a:t>Modern Regression </a:t>
            </a:r>
            <a:r>
              <a:rPr lang="en-GB" sz="1900" i="1" dirty="0"/>
              <a:t>with </a:t>
            </a:r>
            <a:r>
              <a:rPr lang="en-GB" sz="1900" i="1" dirty="0" smtClean="0"/>
              <a:t>Applications</a:t>
            </a:r>
            <a:r>
              <a:rPr lang="en-GB" sz="1900" dirty="0"/>
              <a:t>. 2</a:t>
            </a:r>
            <a:r>
              <a:rPr lang="en-GB" sz="1900" baseline="30000" dirty="0"/>
              <a:t>nd</a:t>
            </a:r>
            <a:r>
              <a:rPr lang="en-GB" sz="1900" dirty="0"/>
              <a:t> ed. Boston, MA: </a:t>
            </a:r>
            <a:r>
              <a:rPr lang="en-GB" sz="1900" dirty="0" smtClean="0"/>
              <a:t>Duxbury.</a:t>
            </a:r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 err="1" smtClean="0"/>
              <a:t>statstutor</a:t>
            </a:r>
            <a:r>
              <a:rPr lang="en-GB" sz="1900" dirty="0" smtClean="0"/>
              <a:t> (n. </a:t>
            </a:r>
            <a:r>
              <a:rPr lang="en-GB" sz="1900" dirty="0"/>
              <a:t>d.) </a:t>
            </a:r>
            <a:r>
              <a:rPr lang="en-GB" sz="1900" i="1" dirty="0"/>
              <a:t>Multiple Regression </a:t>
            </a:r>
            <a:r>
              <a:rPr lang="en-GB" sz="1900" i="1" dirty="0" smtClean="0"/>
              <a:t>resources</a:t>
            </a:r>
            <a:r>
              <a:rPr lang="en-GB" sz="1900" dirty="0" smtClean="0"/>
              <a:t>. Available at: </a:t>
            </a:r>
            <a:r>
              <a:rPr lang="en-GB" sz="1900" dirty="0" smtClean="0">
                <a:hlinkClick r:id="rId3"/>
              </a:rPr>
              <a:t>http</a:t>
            </a:r>
            <a:r>
              <a:rPr lang="en-GB" sz="1900" dirty="0">
                <a:hlinkClick r:id="rId3"/>
              </a:rPr>
              <a:t>://www.statstutor.ac.uk/topics/regression-and-model-building/multiple-regression</a:t>
            </a:r>
            <a:r>
              <a:rPr lang="en-GB" sz="1900" dirty="0" smtClean="0">
                <a:hlinkClick r:id="rId3"/>
              </a:rPr>
              <a:t>/</a:t>
            </a:r>
            <a:r>
              <a:rPr lang="en-GB" sz="1900" dirty="0" smtClean="0"/>
              <a:t> [Accessed 8/01/14].</a:t>
            </a:r>
          </a:p>
          <a:p>
            <a:pPr marL="719138" indent="-719138">
              <a:lnSpc>
                <a:spcPct val="90000"/>
              </a:lnSpc>
              <a:spcBef>
                <a:spcPts val="400"/>
              </a:spcBef>
              <a:buNone/>
            </a:pPr>
            <a:r>
              <a:rPr lang="en-GB" sz="1900" dirty="0"/>
              <a:t>Stirling, W. D. (2013) </a:t>
            </a:r>
            <a:r>
              <a:rPr lang="en-GB" sz="1900" i="1" dirty="0"/>
              <a:t>Welcome to the General CAST e-book</a:t>
            </a:r>
            <a:r>
              <a:rPr lang="en-GB" sz="1900" dirty="0"/>
              <a:t>. Available at: </a:t>
            </a:r>
            <a:r>
              <a:rPr lang="en-GB" sz="1900" dirty="0">
                <a:hlinkClick r:id="rId4"/>
              </a:rPr>
              <a:t>http://cast.massey.ac.nz/core/index.html?book=general</a:t>
            </a:r>
            <a:r>
              <a:rPr lang="en-GB" sz="1900" dirty="0"/>
              <a:t> [Accessed 8/01/14], Section 6.3.7</a:t>
            </a:r>
            <a:r>
              <a:rPr lang="en-GB" sz="1900" dirty="0" smtClean="0"/>
              <a:t>.</a:t>
            </a:r>
            <a:endParaRPr lang="en-GB" sz="1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86885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Example 1: Monthly sales figures for women’s clothing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2808312"/>
          </a:xfrm>
        </p:spPr>
        <p:txBody>
          <a:bodyPr/>
          <a:lstStyle/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120 monthly sales figures for a catalogue-based mail ordering company from January 1989 to December 1998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Independent variables:</a:t>
            </a:r>
          </a:p>
          <a:p>
            <a:pPr lvl="1">
              <a:lnSpc>
                <a:spcPct val="95000"/>
              </a:lnSpc>
            </a:pPr>
            <a:r>
              <a:rPr lang="en-GB" sz="2000" dirty="0"/>
              <a:t>Number of </a:t>
            </a:r>
            <a:r>
              <a:rPr lang="en-GB" sz="2000" dirty="0" smtClean="0"/>
              <a:t>phone lines open </a:t>
            </a:r>
            <a:r>
              <a:rPr lang="en-GB" sz="2000" dirty="0"/>
              <a:t>for </a:t>
            </a:r>
            <a:r>
              <a:rPr lang="en-GB" sz="2000" dirty="0" smtClean="0"/>
              <a:t>ordering</a:t>
            </a:r>
          </a:p>
          <a:p>
            <a:pPr lvl="1">
              <a:lnSpc>
                <a:spcPct val="95000"/>
              </a:lnSpc>
            </a:pPr>
            <a:r>
              <a:rPr lang="en-GB" sz="2000" dirty="0"/>
              <a:t>Amount spent on print </a:t>
            </a:r>
            <a:r>
              <a:rPr lang="en-GB" sz="2000" dirty="0" smtClean="0"/>
              <a:t>advertising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Open Sheet1 of the Excel file CatalogueData.xlsx associated with this workshop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37" y="4200930"/>
            <a:ext cx="4654699" cy="15989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4077072"/>
            <a:ext cx="36724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lnSpc>
                <a:spcPct val="95000"/>
              </a:lnSpc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Turn it into an SPSS data file – for the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Date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field, use the data type “Date” and the format “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-mmm-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yy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5019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The </a:t>
            </a:r>
            <a:r>
              <a:rPr lang="en-GB" dirty="0"/>
              <a:t>r</a:t>
            </a:r>
            <a:r>
              <a:rPr lang="en-GB" dirty="0" smtClean="0"/>
              <a:t>egression analysis process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7772400" cy="3881437"/>
          </a:xfrm>
        </p:spPr>
        <p:txBody>
          <a:bodyPr/>
          <a:lstStyle/>
          <a:p>
            <a:r>
              <a:rPr lang="en-GB" b="1" dirty="0" smtClean="0"/>
              <a:t>Step 1</a:t>
            </a:r>
            <a:r>
              <a:rPr lang="en-GB" dirty="0" smtClean="0"/>
              <a:t>: Get to know your data</a:t>
            </a:r>
          </a:p>
          <a:p>
            <a:pPr marL="447675" lvl="1" indent="-447675">
              <a:buFont typeface="Wingdings" pitchFamily="2" charset="2"/>
              <a:buChar char="q"/>
            </a:pPr>
            <a:r>
              <a:rPr lang="en-GB" sz="2800" b="1" dirty="0"/>
              <a:t>Step 2</a:t>
            </a:r>
            <a:r>
              <a:rPr lang="en-GB" sz="2800" dirty="0"/>
              <a:t>: Formulate a model </a:t>
            </a:r>
            <a:r>
              <a:rPr lang="en-GB" sz="2800" dirty="0" smtClean="0"/>
              <a:t>and check </a:t>
            </a:r>
            <a:r>
              <a:rPr lang="en-GB" sz="2800" dirty="0"/>
              <a:t>the </a:t>
            </a:r>
            <a:r>
              <a:rPr lang="en-GB" sz="2800" dirty="0" smtClean="0"/>
              <a:t>assumptions</a:t>
            </a:r>
            <a:endParaRPr lang="en-GB" sz="2800" dirty="0"/>
          </a:p>
          <a:p>
            <a:r>
              <a:rPr lang="en-GB" b="1" dirty="0" smtClean="0"/>
              <a:t>Step </a:t>
            </a:r>
            <a:r>
              <a:rPr lang="en-GB" b="1" dirty="0"/>
              <a:t>3</a:t>
            </a:r>
            <a:r>
              <a:rPr lang="en-GB" dirty="0" smtClean="0"/>
              <a:t>: Fit the model to the data </a:t>
            </a:r>
          </a:p>
          <a:p>
            <a:r>
              <a:rPr lang="en-GB" b="1" dirty="0" smtClean="0"/>
              <a:t>Step 4</a:t>
            </a:r>
            <a:r>
              <a:rPr lang="en-GB" dirty="0" smtClean="0"/>
              <a:t>: Report, interpret, and use the model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3558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801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Step 1A: Scatter plot of </a:t>
            </a:r>
            <a:r>
              <a:rPr lang="en-GB" sz="4000" i="1" dirty="0" smtClean="0"/>
              <a:t>Sales</a:t>
            </a:r>
            <a:r>
              <a:rPr lang="en-GB" sz="4000" dirty="0" smtClean="0"/>
              <a:t> against </a:t>
            </a:r>
            <a:r>
              <a:rPr lang="en-GB" sz="4000" i="1" dirty="0" err="1" smtClean="0"/>
              <a:t>NoPhoneLines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2736304" cy="4245632"/>
          </a:xfrm>
        </p:spPr>
        <p:txBody>
          <a:bodyPr>
            <a:normAutofit lnSpcReduction="10000"/>
          </a:bodyPr>
          <a:lstStyle/>
          <a:p>
            <a:pPr marL="354013" indent="-354013">
              <a:lnSpc>
                <a:spcPct val="105000"/>
              </a:lnSpc>
            </a:pPr>
            <a:r>
              <a:rPr lang="en-GB" sz="2400" dirty="0" smtClean="0"/>
              <a:t>Relationship appears to be linear</a:t>
            </a:r>
          </a:p>
          <a:p>
            <a:pPr marL="354013" indent="-354013">
              <a:lnSpc>
                <a:spcPct val="105000"/>
              </a:lnSpc>
            </a:pPr>
            <a:r>
              <a:rPr lang="en-GB" sz="2400" dirty="0" smtClean="0"/>
              <a:t>Variance in </a:t>
            </a:r>
            <a:r>
              <a:rPr lang="en-GB" sz="2400" i="1" dirty="0" smtClean="0"/>
              <a:t>Sales</a:t>
            </a:r>
            <a:r>
              <a:rPr lang="en-GB" sz="2400" dirty="0" smtClean="0"/>
              <a:t> appears to be constant for different values of </a:t>
            </a:r>
            <a:r>
              <a:rPr lang="en-GB" sz="2400" i="1" dirty="0" err="1" smtClean="0"/>
              <a:t>NoPhoneLines</a:t>
            </a:r>
            <a:endParaRPr lang="en-GB" sz="2400" i="1" dirty="0" smtClean="0"/>
          </a:p>
          <a:p>
            <a:pPr marL="354013" indent="-354013">
              <a:lnSpc>
                <a:spcPct val="105000"/>
              </a:lnSpc>
            </a:pPr>
            <a:r>
              <a:rPr lang="en-GB" sz="2400" dirty="0" smtClean="0"/>
              <a:t>‘Cigar shaped’ data set</a:t>
            </a:r>
            <a:endParaRPr lang="en-GB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480" y="1196753"/>
            <a:ext cx="5832000" cy="46730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1412776"/>
            <a:ext cx="194421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Decimal places removed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6108" y="3356992"/>
            <a:ext cx="1349988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Font size increased to 12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3851920" y="1700808"/>
            <a:ext cx="720080" cy="6591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851920" y="2492896"/>
            <a:ext cx="612068" cy="28193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366028" y="3356992"/>
            <a:ext cx="720080" cy="50783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906088" y="4955608"/>
            <a:ext cx="720080" cy="27359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157954" y="5125360"/>
            <a:ext cx="468214" cy="24785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0" name="Oval 19"/>
          <p:cNvSpPr/>
          <p:nvPr/>
        </p:nvSpPr>
        <p:spPr>
          <a:xfrm rot="19367615">
            <a:off x="5262086" y="2652043"/>
            <a:ext cx="3674077" cy="1953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26168" y="4755552"/>
            <a:ext cx="356407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Minimum value changed to 0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988" y="2420888"/>
            <a:ext cx="194421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Font size increased to 10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7072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8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801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Step 1B: Scatter plot of </a:t>
            </a:r>
            <a:r>
              <a:rPr lang="en-GB" sz="4000" i="1" dirty="0" smtClean="0"/>
              <a:t>Sales</a:t>
            </a:r>
            <a:r>
              <a:rPr lang="en-GB" sz="4000" dirty="0" smtClean="0"/>
              <a:t> against </a:t>
            </a:r>
            <a:r>
              <a:rPr lang="en-GB" sz="4000" i="1" dirty="0" err="1" smtClean="0"/>
              <a:t>PrintAdvertising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2736304" cy="4245632"/>
          </a:xfrm>
        </p:spPr>
        <p:txBody>
          <a:bodyPr>
            <a:normAutofit lnSpcReduction="10000"/>
          </a:bodyPr>
          <a:lstStyle/>
          <a:p>
            <a:pPr marL="354013" indent="-354013"/>
            <a:r>
              <a:rPr lang="en-GB" sz="2400" dirty="0" smtClean="0"/>
              <a:t>Relationship appears to be linear</a:t>
            </a:r>
          </a:p>
          <a:p>
            <a:pPr marL="354013" indent="-354013"/>
            <a:r>
              <a:rPr lang="en-GB" sz="2400" dirty="0" smtClean="0"/>
              <a:t>Variance in </a:t>
            </a:r>
            <a:r>
              <a:rPr lang="en-GB" sz="2400" i="1" dirty="0" smtClean="0"/>
              <a:t>Sales</a:t>
            </a:r>
            <a:r>
              <a:rPr lang="en-GB" sz="2400" dirty="0" smtClean="0"/>
              <a:t> appears to be constant for different values of </a:t>
            </a:r>
            <a:r>
              <a:rPr lang="en-GB" sz="2400" i="1" dirty="0" err="1" smtClean="0"/>
              <a:t>PrintAdvertising</a:t>
            </a:r>
            <a:endParaRPr lang="en-GB" sz="2400" i="1" dirty="0" smtClean="0"/>
          </a:p>
          <a:p>
            <a:pPr marL="354013" indent="-354013"/>
            <a:r>
              <a:rPr lang="en-GB" sz="2400" dirty="0" smtClean="0"/>
              <a:t>‘Cigar shaped’ data set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480" y="1196752"/>
            <a:ext cx="5832000" cy="46730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4" name="Oval 3"/>
          <p:cNvSpPr/>
          <p:nvPr/>
        </p:nvSpPr>
        <p:spPr>
          <a:xfrm rot="18613015">
            <a:off x="5228247" y="2666455"/>
            <a:ext cx="3096344" cy="16467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36602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3249</Words>
  <Application>Microsoft Macintosh PowerPoint</Application>
  <PresentationFormat>On-screen Show (4:3)</PresentationFormat>
  <Paragraphs>563</Paragraphs>
  <Slides>53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Statistical Methods 12. Multiple Linear Regression and Analysis of Covariance</vt:lpstr>
      <vt:lpstr>Workshop outline</vt:lpstr>
      <vt:lpstr>Please note</vt:lpstr>
      <vt:lpstr>Multiple Linear Regression with two independent variables</vt:lpstr>
      <vt:lpstr>PowerPoint Presentation</vt:lpstr>
      <vt:lpstr>Example 1: Monthly sales figures for women’s clothing </vt:lpstr>
      <vt:lpstr>The regression analysis process</vt:lpstr>
      <vt:lpstr>Step 1A: Scatter plot of Sales against NoPhoneLines</vt:lpstr>
      <vt:lpstr>Step 1B: Scatter plot of Sales against PrintAdvertising</vt:lpstr>
      <vt:lpstr>Step 2: Formulate a model</vt:lpstr>
      <vt:lpstr>Step 2: Assumptions of Multiple Linear Regression</vt:lpstr>
      <vt:lpstr>Step 3: Fit the model to the data</vt:lpstr>
      <vt:lpstr>PowerPoint Presentation</vt:lpstr>
      <vt:lpstr>Step 4: Fitted model</vt:lpstr>
      <vt:lpstr>Multicollinearity</vt:lpstr>
      <vt:lpstr>Variance Inflation Factor</vt:lpstr>
      <vt:lpstr>Tolerance</vt:lpstr>
      <vt:lpstr>Multiple Linear Regression with &gt;2 independent variables</vt:lpstr>
      <vt:lpstr>Issues with &gt;2 variables</vt:lpstr>
      <vt:lpstr>Example 2: Monthly sales figures for women’s clothing </vt:lpstr>
      <vt:lpstr>Step 1A: Sales v. NoMailed</vt:lpstr>
      <vt:lpstr>Activity</vt:lpstr>
      <vt:lpstr>NoMailed cut-off = 12,500</vt:lpstr>
      <vt:lpstr>Step 1B: Sales v. NoPages</vt:lpstr>
      <vt:lpstr>Step 1C: Sales v. NoServiceReps</vt:lpstr>
      <vt:lpstr>Activity</vt:lpstr>
      <vt:lpstr>PowerPoint Presentation</vt:lpstr>
      <vt:lpstr>PowerPoint Presentation</vt:lpstr>
      <vt:lpstr>Step 2: Formulate a model</vt:lpstr>
      <vt:lpstr>Step 4: Fit the model</vt:lpstr>
      <vt:lpstr>PowerPoint Presentation</vt:lpstr>
      <vt:lpstr>Activity</vt:lpstr>
      <vt:lpstr>PowerPoint Presentation</vt:lpstr>
      <vt:lpstr>Robustness exceptions</vt:lpstr>
      <vt:lpstr>Application of robustness exceptions to activity</vt:lpstr>
      <vt:lpstr>Example 3: Monthly catalogue sales figures for jewellery </vt:lpstr>
      <vt:lpstr>Activity</vt:lpstr>
      <vt:lpstr>PowerPoint Presentation</vt:lpstr>
      <vt:lpstr>Results of backwards regression method</vt:lpstr>
      <vt:lpstr>PowerPoint Presentation</vt:lpstr>
      <vt:lpstr>PowerPoint Presentation</vt:lpstr>
      <vt:lpstr>Assumptions for ANCOVA</vt:lpstr>
      <vt:lpstr>Example of ANCOVA</vt:lpstr>
      <vt:lpstr>PowerPoint Presentation</vt:lpstr>
      <vt:lpstr>PowerPoint Presentation</vt:lpstr>
      <vt:lpstr>Add a fitted line to a grouped scatter plot</vt:lpstr>
      <vt:lpstr>Scatter plot with fitted lines</vt:lpstr>
      <vt:lpstr>Activity</vt:lpstr>
      <vt:lpstr>Scatterplot of alligator data</vt:lpstr>
      <vt:lpstr>ANCOVA for alligator data</vt:lpstr>
      <vt:lpstr>Plot of ANCOVA on scatterplot</vt:lpstr>
      <vt:lpstr>Recap</vt:lpstr>
      <vt:lpstr>Bibliography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32</cp:revision>
  <dcterms:created xsi:type="dcterms:W3CDTF">2013-10-23T13:04:34Z</dcterms:created>
  <dcterms:modified xsi:type="dcterms:W3CDTF">2014-06-18T09:37:38Z</dcterms:modified>
</cp:coreProperties>
</file>